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311" r:id="rId4"/>
    <p:sldId id="314" r:id="rId5"/>
    <p:sldId id="304" r:id="rId6"/>
    <p:sldId id="303" r:id="rId7"/>
    <p:sldId id="257" r:id="rId8"/>
    <p:sldId id="259" r:id="rId9"/>
    <p:sldId id="312" r:id="rId10"/>
    <p:sldId id="313" r:id="rId11"/>
    <p:sldId id="317" r:id="rId12"/>
    <p:sldId id="315" r:id="rId13"/>
    <p:sldId id="316" r:id="rId14"/>
    <p:sldId id="318" r:id="rId15"/>
    <p:sldId id="261" r:id="rId16"/>
    <p:sldId id="262" r:id="rId17"/>
    <p:sldId id="263" r:id="rId18"/>
    <p:sldId id="319" r:id="rId19"/>
    <p:sldId id="268" r:id="rId20"/>
    <p:sldId id="267" r:id="rId21"/>
    <p:sldId id="321" r:id="rId22"/>
    <p:sldId id="272" r:id="rId23"/>
    <p:sldId id="322" r:id="rId24"/>
    <p:sldId id="320" r:id="rId25"/>
    <p:sldId id="265" r:id="rId26"/>
    <p:sldId id="323" r:id="rId27"/>
    <p:sldId id="324" r:id="rId28"/>
    <p:sldId id="326" r:id="rId29"/>
    <p:sldId id="277" r:id="rId30"/>
    <p:sldId id="327" r:id="rId31"/>
    <p:sldId id="278" r:id="rId32"/>
    <p:sldId id="279" r:id="rId33"/>
    <p:sldId id="328" r:id="rId34"/>
    <p:sldId id="280" r:id="rId35"/>
    <p:sldId id="281" r:id="rId36"/>
    <p:sldId id="282" r:id="rId37"/>
    <p:sldId id="283" r:id="rId38"/>
    <p:sldId id="329" r:id="rId39"/>
    <p:sldId id="284" r:id="rId40"/>
    <p:sldId id="330" r:id="rId41"/>
    <p:sldId id="331" r:id="rId42"/>
    <p:sldId id="340" r:id="rId43"/>
    <p:sldId id="287" r:id="rId44"/>
    <p:sldId id="290" r:id="rId45"/>
    <p:sldId id="288" r:id="rId46"/>
    <p:sldId id="332" r:id="rId47"/>
    <p:sldId id="292" r:id="rId48"/>
    <p:sldId id="293" r:id="rId49"/>
    <p:sldId id="294" r:id="rId50"/>
    <p:sldId id="295" r:id="rId51"/>
    <p:sldId id="341" r:id="rId52"/>
    <p:sldId id="297" r:id="rId53"/>
    <p:sldId id="298" r:id="rId54"/>
    <p:sldId id="325" r:id="rId55"/>
    <p:sldId id="333" r:id="rId56"/>
    <p:sldId id="336" r:id="rId57"/>
    <p:sldId id="334" r:id="rId58"/>
    <p:sldId id="342" r:id="rId59"/>
    <p:sldId id="335" r:id="rId60"/>
    <p:sldId id="337" r:id="rId61"/>
    <p:sldId id="305" r:id="rId62"/>
    <p:sldId id="306" r:id="rId63"/>
    <p:sldId id="307" r:id="rId64"/>
    <p:sldId id="308" r:id="rId65"/>
    <p:sldId id="309" r:id="rId6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2" autoAdjust="0"/>
    <p:restoredTop sz="94660"/>
  </p:normalViewPr>
  <p:slideViewPr>
    <p:cSldViewPr>
      <p:cViewPr>
        <p:scale>
          <a:sx n="66" d="100"/>
          <a:sy n="66" d="100"/>
        </p:scale>
        <p:origin x="-136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19/06/2019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19/06/2019</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rpubs.com/Cristina_Gil/arboles_ensemble" TargetMode="External"/><Relationship Id="rId13" Type="http://schemas.openxmlformats.org/officeDocument/2006/relationships/hyperlink" Target="https://rpubs.com/minma/cart_with_rpart" TargetMode="External"/><Relationship Id="rId18" Type="http://schemas.openxmlformats.org/officeDocument/2006/relationships/hyperlink" Target="https://rpubs.com/blkdynamite/STAT6620HW5" TargetMode="External"/><Relationship Id="rId3" Type="http://schemas.openxmlformats.org/officeDocument/2006/relationships/hyperlink" Target="http://academic.uprm.edu/eacuna/treesacuna.pdf" TargetMode="External"/><Relationship Id="rId7" Type="http://schemas.openxmlformats.org/officeDocument/2006/relationships/hyperlink" Target="https://rpubs.com/jboscomendoza/arboles_decision_clasificacion" TargetMode="External"/><Relationship Id="rId12" Type="http://schemas.openxmlformats.org/officeDocument/2006/relationships/hyperlink" Target="https://rpubs.com/ryankelly/dtrees" TargetMode="External"/><Relationship Id="rId17" Type="http://schemas.openxmlformats.org/officeDocument/2006/relationships/hyperlink" Target="https://rpubs.com/cyobero/regression-tree" TargetMode="External"/><Relationship Id="rId2" Type="http://schemas.openxmlformats.org/officeDocument/2006/relationships/hyperlink" Target="https://bookdown.org/content/2031/arboles-de-decision-parte-i.html" TargetMode="External"/><Relationship Id="rId16" Type="http://schemas.openxmlformats.org/officeDocument/2006/relationships/hyperlink" Target="https://rpubs.com/superseer/decision_trees_for_regression" TargetMode="External"/><Relationship Id="rId20" Type="http://schemas.openxmlformats.org/officeDocument/2006/relationships/hyperlink" Target="https://rpubs.com/maulikpatel/218396" TargetMode="External"/><Relationship Id="rId1" Type="http://schemas.openxmlformats.org/officeDocument/2006/relationships/slideLayout" Target="../slideLayouts/slideLayout2.xml"/><Relationship Id="rId6" Type="http://schemas.openxmlformats.org/officeDocument/2006/relationships/hyperlink" Target="https://www.uv.es/mlejarza/actuariales/tam/arbolesdecision.pdf" TargetMode="External"/><Relationship Id="rId11" Type="http://schemas.openxmlformats.org/officeDocument/2006/relationships/hyperlink" Target="https://www.datanalytics.com/libro_r/arboles-de-decision.html" TargetMode="External"/><Relationship Id="rId5" Type="http://schemas.openxmlformats.org/officeDocument/2006/relationships/hyperlink" Target="https://rstudio-pubs-static.s3.amazonaws.com/356615_c67d8544df654a68be06a7c914304b25.html" TargetMode="External"/><Relationship Id="rId15" Type="http://schemas.openxmlformats.org/officeDocument/2006/relationships/hyperlink" Target="https://rpubs.com/coleeagland/decisiontreesislr832" TargetMode="External"/><Relationship Id="rId10" Type="http://schemas.openxmlformats.org/officeDocument/2006/relationships/hyperlink" Target="https://rpubs.com/amaurandi/ejemploTree" TargetMode="External"/><Relationship Id="rId19" Type="http://schemas.openxmlformats.org/officeDocument/2006/relationships/hyperlink" Target="https://rpubs.com/Loy/decisiontree-regression" TargetMode="External"/><Relationship Id="rId4" Type="http://schemas.openxmlformats.org/officeDocument/2006/relationships/hyperlink" Target="http://www.oldemarrodriguez.com/yahoo_site_admin/assets/docs/Presentaci%C3%B3n_-_Arboles_de_Decisi%C3%B3n.234135906.pdf" TargetMode="External"/><Relationship Id="rId9" Type="http://schemas.openxmlformats.org/officeDocument/2006/relationships/hyperlink" Target="https://rpubs.com/elfenixsoy/arbol-veronica" TargetMode="External"/><Relationship Id="rId14" Type="http://schemas.openxmlformats.org/officeDocument/2006/relationships/hyperlink" Target="https://rpubs.com/anish20/decisionTreesinR"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23528" y="116632"/>
            <a:ext cx="8568952" cy="936104"/>
          </a:xfrm>
        </p:spPr>
        <p:txBody>
          <a:bodyPr/>
          <a:lstStyle/>
          <a:p>
            <a:r>
              <a:rPr lang="es-CR" dirty="0" smtClean="0"/>
              <a:t>Árboles de decisión</a:t>
            </a:r>
            <a:endParaRPr lang="es-CR" dirty="0"/>
          </a:p>
        </p:txBody>
      </p:sp>
      <p:sp>
        <p:nvSpPr>
          <p:cNvPr id="3" name="2 Subtítulo"/>
          <p:cNvSpPr>
            <a:spLocks noGrp="1"/>
          </p:cNvSpPr>
          <p:nvPr>
            <p:ph type="subTitle" idx="1"/>
          </p:nvPr>
        </p:nvSpPr>
        <p:spPr>
          <a:xfrm>
            <a:off x="3715816" y="6165304"/>
            <a:ext cx="5392688" cy="648072"/>
          </a:xfrm>
        </p:spPr>
        <p:txBody>
          <a:bodyPr/>
          <a:lstStyle/>
          <a:p>
            <a:pPr algn="r"/>
            <a:r>
              <a:rPr lang="es-CR" dirty="0" smtClean="0"/>
              <a:t>Oscar Centeno Mora</a:t>
            </a:r>
            <a:endParaRPr lang="es-CR" dirty="0"/>
          </a:p>
        </p:txBody>
      </p:sp>
      <p:pic>
        <p:nvPicPr>
          <p:cNvPr id="4" name="Picture 2" descr="Resultado de imagen para decision trees in 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704" y="1369269"/>
            <a:ext cx="4507312" cy="2923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decision tre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4207" y="1484783"/>
            <a:ext cx="3620281" cy="2995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decision tre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4653136"/>
            <a:ext cx="4320480"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16212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80E26B-3427-4886-8658-72A12155B6F6}"/>
              </a:ext>
            </a:extLst>
          </p:cNvPr>
          <p:cNvSpPr>
            <a:spLocks noGrp="1"/>
          </p:cNvSpPr>
          <p:nvPr>
            <p:ph idx="1"/>
          </p:nvPr>
        </p:nvSpPr>
        <p:spPr>
          <a:xfrm>
            <a:off x="139229" y="1000408"/>
            <a:ext cx="8863112" cy="4351338"/>
          </a:xfrm>
        </p:spPr>
        <p:txBody>
          <a:bodyPr>
            <a:normAutofit/>
          </a:bodyPr>
          <a:lstStyle/>
          <a:p>
            <a:r>
              <a:rPr lang="es-CR" sz="2400" dirty="0" smtClean="0"/>
              <a:t>Recapitulando, los árboles son modelos supervisados de la forma:</a:t>
            </a:r>
            <a:endParaRPr lang="en-US" sz="2400" dirty="0"/>
          </a:p>
        </p:txBody>
      </p:sp>
      <p:sp>
        <p:nvSpPr>
          <p:cNvPr id="5" name="Oval 4">
            <a:extLst>
              <a:ext uri="{FF2B5EF4-FFF2-40B4-BE49-F238E27FC236}">
                <a16:creationId xmlns:a16="http://schemas.microsoft.com/office/drawing/2014/main" xmlns="" id="{51C6C6BE-9DF4-4C1F-873E-42C3ED3CA9BB}"/>
              </a:ext>
            </a:extLst>
          </p:cNvPr>
          <p:cNvSpPr/>
          <p:nvPr/>
        </p:nvSpPr>
        <p:spPr>
          <a:xfrm>
            <a:off x="712551" y="1945531"/>
            <a:ext cx="766054" cy="972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Y</a:t>
            </a:r>
            <a:endParaRPr lang="en-US" dirty="0"/>
          </a:p>
        </p:txBody>
      </p:sp>
      <p:cxnSp>
        <p:nvCxnSpPr>
          <p:cNvPr id="7" name="Straight Connector 6">
            <a:extLst>
              <a:ext uri="{FF2B5EF4-FFF2-40B4-BE49-F238E27FC236}">
                <a16:creationId xmlns:a16="http://schemas.microsoft.com/office/drawing/2014/main" xmlns="" id="{2A9FE2FC-822A-415D-A4FC-386A302A756C}"/>
              </a:ext>
            </a:extLst>
          </p:cNvPr>
          <p:cNvCxnSpPr/>
          <p:nvPr/>
        </p:nvCxnSpPr>
        <p:spPr>
          <a:xfrm>
            <a:off x="4035764" y="1984444"/>
            <a:ext cx="0" cy="453308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xmlns="" id="{390FA400-633E-49D8-B8CC-DDF2C6EB6389}"/>
              </a:ext>
            </a:extLst>
          </p:cNvPr>
          <p:cNvCxnSpPr/>
          <p:nvPr/>
        </p:nvCxnSpPr>
        <p:spPr>
          <a:xfrm>
            <a:off x="1095576" y="3098258"/>
            <a:ext cx="0" cy="510702"/>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xmlns="" id="{5DCD8E0B-793F-4A60-9F38-C5E0E9D34B48}"/>
              </a:ext>
            </a:extLst>
          </p:cNvPr>
          <p:cNvSpPr/>
          <p:nvPr/>
        </p:nvSpPr>
        <p:spPr>
          <a:xfrm>
            <a:off x="646891" y="3764603"/>
            <a:ext cx="897371" cy="168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X1</a:t>
            </a:r>
          </a:p>
          <a:p>
            <a:pPr algn="ctr"/>
            <a:r>
              <a:rPr lang="es-CR" dirty="0"/>
              <a:t>X2</a:t>
            </a:r>
          </a:p>
          <a:p>
            <a:pPr algn="ctr"/>
            <a:r>
              <a:rPr lang="es-CR" dirty="0"/>
              <a:t>…</a:t>
            </a:r>
          </a:p>
          <a:p>
            <a:pPr algn="ctr"/>
            <a:r>
              <a:rPr lang="es-CR" dirty="0"/>
              <a:t>X3</a:t>
            </a:r>
            <a:endParaRPr lang="en-US" dirty="0"/>
          </a:p>
        </p:txBody>
      </p:sp>
      <p:cxnSp>
        <p:nvCxnSpPr>
          <p:cNvPr id="12" name="Straight Arrow Connector 11">
            <a:extLst>
              <a:ext uri="{FF2B5EF4-FFF2-40B4-BE49-F238E27FC236}">
                <a16:creationId xmlns:a16="http://schemas.microsoft.com/office/drawing/2014/main" xmlns="" id="{FDB25E9F-DEA7-49FC-955D-44171C76A8E4}"/>
              </a:ext>
            </a:extLst>
          </p:cNvPr>
          <p:cNvCxnSpPr/>
          <p:nvPr/>
        </p:nvCxnSpPr>
        <p:spPr>
          <a:xfrm>
            <a:off x="1095576" y="5612861"/>
            <a:ext cx="0" cy="25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8BAD2954-5225-4972-A6DF-5E7CCBFC1241}"/>
              </a:ext>
            </a:extLst>
          </p:cNvPr>
          <p:cNvCxnSpPr/>
          <p:nvPr/>
        </p:nvCxnSpPr>
        <p:spPr>
          <a:xfrm>
            <a:off x="1544263" y="2436777"/>
            <a:ext cx="688238"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28386940-DAD8-4EF9-8E1A-8891C4F965CB}"/>
              </a:ext>
            </a:extLst>
          </p:cNvPr>
          <p:cNvSpPr txBox="1"/>
          <p:nvPr/>
        </p:nvSpPr>
        <p:spPr>
          <a:xfrm>
            <a:off x="2487850" y="2247248"/>
            <a:ext cx="1004030" cy="369332"/>
          </a:xfrm>
          <a:prstGeom prst="rect">
            <a:avLst/>
          </a:prstGeom>
          <a:noFill/>
        </p:spPr>
        <p:txBody>
          <a:bodyPr wrap="square" rtlCol="0">
            <a:spAutoFit/>
          </a:bodyPr>
          <a:lstStyle/>
          <a:p>
            <a:pPr algn="ctr"/>
            <a:r>
              <a:rPr lang="es-CR" dirty="0"/>
              <a:t>continua</a:t>
            </a:r>
            <a:endParaRPr lang="en-US" dirty="0"/>
          </a:p>
        </p:txBody>
      </p:sp>
      <p:sp>
        <p:nvSpPr>
          <p:cNvPr id="16" name="Rectangle 15">
            <a:extLst>
              <a:ext uri="{FF2B5EF4-FFF2-40B4-BE49-F238E27FC236}">
                <a16:creationId xmlns:a16="http://schemas.microsoft.com/office/drawing/2014/main" xmlns="" id="{6D65FF4C-702C-49B5-AED2-25D9C1C45946}"/>
              </a:ext>
            </a:extLst>
          </p:cNvPr>
          <p:cNvSpPr/>
          <p:nvPr/>
        </p:nvSpPr>
        <p:spPr>
          <a:xfrm>
            <a:off x="418839" y="6016554"/>
            <a:ext cx="1344849" cy="554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Predicción</a:t>
            </a:r>
            <a:endParaRPr lang="en-US" dirty="0"/>
          </a:p>
        </p:txBody>
      </p:sp>
      <p:sp>
        <p:nvSpPr>
          <p:cNvPr id="17" name="Oval 16">
            <a:extLst>
              <a:ext uri="{FF2B5EF4-FFF2-40B4-BE49-F238E27FC236}">
                <a16:creationId xmlns:a16="http://schemas.microsoft.com/office/drawing/2014/main" xmlns="" id="{BE1FC879-C551-429D-8207-90303F10D3AC}"/>
              </a:ext>
            </a:extLst>
          </p:cNvPr>
          <p:cNvSpPr/>
          <p:nvPr/>
        </p:nvSpPr>
        <p:spPr>
          <a:xfrm>
            <a:off x="5138633" y="1984443"/>
            <a:ext cx="766054" cy="9727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Y</a:t>
            </a:r>
            <a:endParaRPr lang="en-US" dirty="0"/>
          </a:p>
        </p:txBody>
      </p:sp>
      <p:cxnSp>
        <p:nvCxnSpPr>
          <p:cNvPr id="18" name="Straight Connector 17">
            <a:extLst>
              <a:ext uri="{FF2B5EF4-FFF2-40B4-BE49-F238E27FC236}">
                <a16:creationId xmlns:a16="http://schemas.microsoft.com/office/drawing/2014/main" xmlns="" id="{ABAAF8A3-8A8E-4032-8E0B-3B745B18A247}"/>
              </a:ext>
            </a:extLst>
          </p:cNvPr>
          <p:cNvCxnSpPr/>
          <p:nvPr/>
        </p:nvCxnSpPr>
        <p:spPr>
          <a:xfrm>
            <a:off x="5521658" y="3137170"/>
            <a:ext cx="0" cy="51070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xmlns="" id="{00B90A8A-D113-4EE3-882D-BA8306951202}"/>
              </a:ext>
            </a:extLst>
          </p:cNvPr>
          <p:cNvSpPr/>
          <p:nvPr/>
        </p:nvSpPr>
        <p:spPr>
          <a:xfrm>
            <a:off x="5072974" y="3803515"/>
            <a:ext cx="897371" cy="168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X1</a:t>
            </a:r>
          </a:p>
          <a:p>
            <a:pPr algn="ctr"/>
            <a:r>
              <a:rPr lang="es-CR" dirty="0"/>
              <a:t>X2</a:t>
            </a:r>
          </a:p>
          <a:p>
            <a:pPr algn="ctr"/>
            <a:r>
              <a:rPr lang="es-CR" dirty="0"/>
              <a:t>…</a:t>
            </a:r>
          </a:p>
          <a:p>
            <a:pPr algn="ctr"/>
            <a:r>
              <a:rPr lang="es-CR" dirty="0"/>
              <a:t>X3</a:t>
            </a:r>
            <a:endParaRPr lang="en-US" dirty="0"/>
          </a:p>
        </p:txBody>
      </p:sp>
      <p:cxnSp>
        <p:nvCxnSpPr>
          <p:cNvPr id="20" name="Straight Arrow Connector 19">
            <a:extLst>
              <a:ext uri="{FF2B5EF4-FFF2-40B4-BE49-F238E27FC236}">
                <a16:creationId xmlns:a16="http://schemas.microsoft.com/office/drawing/2014/main" xmlns="" id="{5ACF5391-161C-4294-8E6F-6CA34F3CAD2F}"/>
              </a:ext>
            </a:extLst>
          </p:cNvPr>
          <p:cNvCxnSpPr/>
          <p:nvPr/>
        </p:nvCxnSpPr>
        <p:spPr>
          <a:xfrm>
            <a:off x="5521658" y="5651773"/>
            <a:ext cx="0" cy="25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7055B0A3-8AA2-4580-B794-2CA38FA2A8DD}"/>
              </a:ext>
            </a:extLst>
          </p:cNvPr>
          <p:cNvCxnSpPr/>
          <p:nvPr/>
        </p:nvCxnSpPr>
        <p:spPr>
          <a:xfrm>
            <a:off x="5970345" y="2475689"/>
            <a:ext cx="688238"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ED55CDA1-1936-4550-8ADB-46AFFFFF2FDB}"/>
              </a:ext>
            </a:extLst>
          </p:cNvPr>
          <p:cNvSpPr txBox="1"/>
          <p:nvPr/>
        </p:nvSpPr>
        <p:spPr>
          <a:xfrm>
            <a:off x="6913932" y="2286160"/>
            <a:ext cx="1145845" cy="369332"/>
          </a:xfrm>
          <a:prstGeom prst="rect">
            <a:avLst/>
          </a:prstGeom>
          <a:noFill/>
        </p:spPr>
        <p:txBody>
          <a:bodyPr wrap="square" rtlCol="0">
            <a:spAutoFit/>
          </a:bodyPr>
          <a:lstStyle/>
          <a:p>
            <a:pPr algn="ctr"/>
            <a:r>
              <a:rPr lang="es-CR" dirty="0"/>
              <a:t>categórica </a:t>
            </a:r>
            <a:endParaRPr lang="en-US" dirty="0"/>
          </a:p>
        </p:txBody>
      </p:sp>
      <p:sp>
        <p:nvSpPr>
          <p:cNvPr id="23" name="Rectangle 22">
            <a:extLst>
              <a:ext uri="{FF2B5EF4-FFF2-40B4-BE49-F238E27FC236}">
                <a16:creationId xmlns:a16="http://schemas.microsoft.com/office/drawing/2014/main" xmlns="" id="{FFABC2E7-FA71-49EB-9C52-412AA4B91129}"/>
              </a:ext>
            </a:extLst>
          </p:cNvPr>
          <p:cNvSpPr/>
          <p:nvPr/>
        </p:nvSpPr>
        <p:spPr>
          <a:xfrm>
            <a:off x="4883335" y="6055466"/>
            <a:ext cx="1344849" cy="554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clasificación</a:t>
            </a:r>
            <a:endParaRPr lang="en-US" dirty="0"/>
          </a:p>
        </p:txBody>
      </p:sp>
      <p:sp>
        <p:nvSpPr>
          <p:cNvPr id="24" name="1 Título"/>
          <p:cNvSpPr txBox="1">
            <a:spLocks/>
          </p:cNvSpPr>
          <p:nvPr/>
        </p:nvSpPr>
        <p:spPr>
          <a:xfrm>
            <a:off x="467544" y="44624"/>
            <a:ext cx="82296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Introducción</a:t>
            </a:r>
            <a:endParaRPr lang="es-CR" dirty="0"/>
          </a:p>
        </p:txBody>
      </p:sp>
    </p:spTree>
    <p:extLst>
      <p:ext uri="{BB962C8B-B14F-4D97-AF65-F5344CB8AC3E}">
        <p14:creationId xmlns:p14="http://schemas.microsoft.com/office/powerpoint/2010/main" val="182382746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908720"/>
            <a:ext cx="8784976" cy="4525963"/>
          </a:xfrm>
        </p:spPr>
        <p:txBody>
          <a:bodyPr>
            <a:normAutofit/>
          </a:bodyPr>
          <a:lstStyle/>
          <a:p>
            <a:pPr marL="0" indent="0" algn="just">
              <a:buNone/>
            </a:pPr>
            <a:r>
              <a:rPr lang="es-CR" sz="2400" b="1" u="sng" dirty="0" smtClean="0"/>
              <a:t>No olvidar</a:t>
            </a:r>
            <a:r>
              <a:rPr lang="es-CR" sz="2400" dirty="0" smtClean="0"/>
              <a:t>: no se mete basura a un modelo… cuidado con las variables independiente que seleccionan…</a:t>
            </a:r>
            <a:endParaRPr lang="es-CR" sz="2400" dirty="0"/>
          </a:p>
        </p:txBody>
      </p:sp>
      <p:sp>
        <p:nvSpPr>
          <p:cNvPr id="4" name="1 Título"/>
          <p:cNvSpPr txBox="1">
            <a:spLocks/>
          </p:cNvSpPr>
          <p:nvPr/>
        </p:nvSpPr>
        <p:spPr>
          <a:xfrm>
            <a:off x="467544" y="44624"/>
            <a:ext cx="82296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Introducción</a:t>
            </a:r>
            <a:endParaRPr lang="es-CR" dirty="0"/>
          </a:p>
        </p:txBody>
      </p:sp>
      <p:pic>
        <p:nvPicPr>
          <p:cNvPr id="4098" name="Picture 2" descr="âcrossvalidation concept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786208"/>
            <a:ext cx="4248472" cy="502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9918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Introducción</a:t>
            </a:r>
            <a:endParaRPr lang="es-CR" dirty="0"/>
          </a:p>
        </p:txBody>
      </p:sp>
      <p:sp>
        <p:nvSpPr>
          <p:cNvPr id="18" name="17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Principios del árbol de decisión</a:t>
            </a:r>
            <a:endParaRPr lang="es-CR" dirty="0"/>
          </a:p>
        </p:txBody>
      </p:sp>
    </p:spTree>
    <p:extLst>
      <p:ext uri="{BB962C8B-B14F-4D97-AF65-F5344CB8AC3E}">
        <p14:creationId xmlns:p14="http://schemas.microsoft.com/office/powerpoint/2010/main" val="302855371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496" y="44624"/>
            <a:ext cx="9036496" cy="864096"/>
          </a:xfrm>
        </p:spPr>
        <p:txBody>
          <a:bodyPr>
            <a:normAutofit/>
          </a:bodyPr>
          <a:lstStyle/>
          <a:p>
            <a:r>
              <a:rPr lang="es-CR" dirty="0" smtClean="0"/>
              <a:t>Principios de los árboles de decisión </a:t>
            </a:r>
            <a:endParaRPr lang="es-CR" dirty="0"/>
          </a:p>
        </p:txBody>
      </p:sp>
      <p:sp>
        <p:nvSpPr>
          <p:cNvPr id="3" name="2 Marcador de contenido"/>
          <p:cNvSpPr>
            <a:spLocks noGrp="1"/>
          </p:cNvSpPr>
          <p:nvPr>
            <p:ph idx="1"/>
          </p:nvPr>
        </p:nvSpPr>
        <p:spPr>
          <a:xfrm>
            <a:off x="107504" y="1052736"/>
            <a:ext cx="8964488" cy="4525963"/>
          </a:xfrm>
        </p:spPr>
        <p:txBody>
          <a:bodyPr/>
          <a:lstStyle/>
          <a:p>
            <a:pPr marL="0" indent="0" algn="just">
              <a:buNone/>
            </a:pPr>
            <a:r>
              <a:rPr lang="es-CR" sz="2400" dirty="0" smtClean="0"/>
              <a:t>Los árboles de decisión dividen </a:t>
            </a:r>
            <a:r>
              <a:rPr lang="es-CR" sz="2400" dirty="0"/>
              <a:t>el espacio de predictores (variables independientes) en regiones distintas y no </a:t>
            </a:r>
            <a:r>
              <a:rPr lang="es-CR" sz="2400" dirty="0" smtClean="0"/>
              <a:t>sobrepuestas, para así poder asignar a las unidades de estudio. </a:t>
            </a:r>
            <a:endParaRPr lang="es-CR" sz="2400" dirty="0"/>
          </a:p>
          <a:p>
            <a:pPr marL="0" indent="0">
              <a:buNone/>
            </a:pPr>
            <a:endParaRPr lang="es-CR" dirty="0"/>
          </a:p>
        </p:txBody>
      </p:sp>
      <p:pic>
        <p:nvPicPr>
          <p:cNvPr id="7170" name="Picture 2" descr="âDecision Tree Explanation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492896"/>
            <a:ext cx="9036496" cy="424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25490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5496" y="44624"/>
            <a:ext cx="9036496" cy="864096"/>
          </a:xfrm>
        </p:spPr>
        <p:txBody>
          <a:bodyPr>
            <a:normAutofit/>
          </a:bodyPr>
          <a:lstStyle/>
          <a:p>
            <a:r>
              <a:rPr lang="es-CR" dirty="0" smtClean="0"/>
              <a:t>Principios de los árboles de decisión </a:t>
            </a:r>
            <a:endParaRPr lang="es-CR" dirty="0"/>
          </a:p>
        </p:txBody>
      </p:sp>
      <p:sp>
        <p:nvSpPr>
          <p:cNvPr id="5" name="2 Marcador de contenido"/>
          <p:cNvSpPr>
            <a:spLocks noGrp="1"/>
          </p:cNvSpPr>
          <p:nvPr>
            <p:ph idx="1"/>
          </p:nvPr>
        </p:nvSpPr>
        <p:spPr>
          <a:xfrm>
            <a:off x="107503" y="1052736"/>
            <a:ext cx="8888539" cy="4525963"/>
          </a:xfrm>
        </p:spPr>
        <p:txBody>
          <a:bodyPr>
            <a:normAutofit/>
          </a:bodyPr>
          <a:lstStyle/>
          <a:p>
            <a:pPr marL="0" indent="0">
              <a:buNone/>
            </a:pPr>
            <a:r>
              <a:rPr lang="es-CR" sz="2400" dirty="0" smtClean="0"/>
              <a:t>De forma general:</a:t>
            </a:r>
            <a:endParaRPr lang="es-CR" sz="2400" dirty="0"/>
          </a:p>
        </p:txBody>
      </p:sp>
      <p:pic>
        <p:nvPicPr>
          <p:cNvPr id="8194" name="Picture 2" descr="âDecision Tree Explanationâ"/>
          <p:cNvPicPr>
            <a:picLocks noChangeAspect="1" noChangeArrowheads="1"/>
          </p:cNvPicPr>
          <p:nvPr/>
        </p:nvPicPr>
        <p:blipFill rotWithShape="1">
          <a:blip r:embed="rId2">
            <a:extLst>
              <a:ext uri="{28A0092B-C50C-407E-A947-70E740481C1C}">
                <a14:useLocalDpi xmlns:a14="http://schemas.microsoft.com/office/drawing/2010/main" val="0"/>
              </a:ext>
            </a:extLst>
          </a:blip>
          <a:srcRect b="35346"/>
          <a:stretch/>
        </p:blipFill>
        <p:spPr bwMode="auto">
          <a:xfrm>
            <a:off x="178251" y="1916832"/>
            <a:ext cx="8817792"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3379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980728"/>
            <a:ext cx="8856984" cy="5760640"/>
          </a:xfrm>
        </p:spPr>
        <p:txBody>
          <a:bodyPr>
            <a:normAutofit fontScale="92500" lnSpcReduction="10000"/>
          </a:bodyPr>
          <a:lstStyle/>
          <a:p>
            <a:pPr marL="0" indent="0" algn="just">
              <a:buNone/>
            </a:pPr>
            <a:r>
              <a:rPr lang="es-CR" sz="2400" dirty="0" smtClean="0"/>
              <a:t>Ilustremos el funcionamiento de los árboles de decisión con el siguiente ejemplo: </a:t>
            </a:r>
          </a:p>
          <a:p>
            <a:pPr marL="0" indent="0" algn="just">
              <a:buNone/>
            </a:pPr>
            <a:endParaRPr lang="es-CR" sz="2400" dirty="0"/>
          </a:p>
          <a:p>
            <a:pPr marL="0" indent="0" algn="just">
              <a:buNone/>
            </a:pPr>
            <a:r>
              <a:rPr lang="es-CR" sz="2400" dirty="0" smtClean="0"/>
              <a:t>Digamos </a:t>
            </a:r>
            <a:r>
              <a:rPr lang="es-CR" sz="2400" dirty="0"/>
              <a:t>que tenemos una muestra de 30 estudiantes con tres </a:t>
            </a:r>
            <a:r>
              <a:rPr lang="es-CR" sz="2400" dirty="0" smtClean="0"/>
              <a:t>variables: </a:t>
            </a:r>
            <a:r>
              <a:rPr lang="es-CR" sz="2400" dirty="0"/>
              <a:t>Género (Niño / Niña), Clase (IX / X) y Altura (5 a 6 pies). 15 de estos 30 jugar cricket en tiempo libre. </a:t>
            </a:r>
            <a:r>
              <a:rPr lang="es-CR" sz="2400" dirty="0" smtClean="0"/>
              <a:t>Ahora</a:t>
            </a:r>
            <a:r>
              <a:rPr lang="es-CR" sz="2400" dirty="0"/>
              <a:t>, quiero crear un modelo para predecir quién jugará cricket durante el período de </a:t>
            </a:r>
            <a:r>
              <a:rPr lang="es-CR" sz="2400" dirty="0" smtClean="0"/>
              <a:t>ocio.</a:t>
            </a:r>
          </a:p>
          <a:p>
            <a:pPr marL="0" indent="0" algn="just">
              <a:buNone/>
            </a:pPr>
            <a:endParaRPr lang="es-CR" sz="2400" dirty="0"/>
          </a:p>
          <a:p>
            <a:pPr marL="0" indent="0" algn="just">
              <a:buNone/>
            </a:pPr>
            <a:r>
              <a:rPr lang="es-CR" sz="2400" dirty="0" smtClean="0"/>
              <a:t>En </a:t>
            </a:r>
            <a:r>
              <a:rPr lang="es-CR" sz="2400" dirty="0"/>
              <a:t>este problema, necesitamos segregar a los estudiantes que juegan cricket en su tiempo de ocio basado en la variable de entrada altamente significativa entre los </a:t>
            </a:r>
            <a:r>
              <a:rPr lang="es-CR" sz="2400" dirty="0" smtClean="0"/>
              <a:t>tres. Aquí </a:t>
            </a:r>
            <a:r>
              <a:rPr lang="es-CR" sz="2400" dirty="0"/>
              <a:t>es donde el árbol de decisiones ayuda.</a:t>
            </a:r>
          </a:p>
          <a:p>
            <a:pPr algn="just"/>
            <a:endParaRPr lang="es-CR" sz="2400" dirty="0"/>
          </a:p>
          <a:p>
            <a:pPr marL="0" indent="0" algn="just">
              <a:buNone/>
            </a:pPr>
            <a:r>
              <a:rPr lang="es-CR" sz="2400" dirty="0" smtClean="0"/>
              <a:t>Segregará </a:t>
            </a:r>
            <a:r>
              <a:rPr lang="es-CR" sz="2400" dirty="0"/>
              <a:t>a los estudiantes en base a todos los valores de </a:t>
            </a:r>
            <a:r>
              <a:rPr lang="es-CR" sz="2400" dirty="0" smtClean="0"/>
              <a:t>tres </a:t>
            </a:r>
            <a:r>
              <a:rPr lang="es-CR" sz="2400" dirty="0"/>
              <a:t>variables e identificará la variable, lo que crea los mejores conjuntos homogéneos de estudiantes (que son heterogéneos entre sí). </a:t>
            </a:r>
            <a:r>
              <a:rPr lang="es-CR" sz="2400" dirty="0" smtClean="0"/>
              <a:t>En </a:t>
            </a:r>
            <a:r>
              <a:rPr lang="es-CR" sz="2400" dirty="0"/>
              <a:t>la instantánea a continuación, puede ver que la variable Género es capaz de identificar los mejores conjuntos homogéneos en comparación con las otras dos variables.</a:t>
            </a:r>
          </a:p>
          <a:p>
            <a:pPr marL="0" indent="0" algn="just">
              <a:buNone/>
            </a:pPr>
            <a:endParaRPr lang="es-CR" sz="2400" dirty="0"/>
          </a:p>
        </p:txBody>
      </p:sp>
      <p:sp>
        <p:nvSpPr>
          <p:cNvPr id="6" name="1 Título"/>
          <p:cNvSpPr txBox="1">
            <a:spLocks/>
          </p:cNvSpPr>
          <p:nvPr/>
        </p:nvSpPr>
        <p:spPr>
          <a:xfrm>
            <a:off x="35496" y="44624"/>
            <a:ext cx="9036496"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Principios de los árboles de decisión </a:t>
            </a:r>
            <a:endParaRPr lang="es-CR" dirty="0"/>
          </a:p>
        </p:txBody>
      </p:sp>
    </p:spTree>
    <p:extLst>
      <p:ext uri="{BB962C8B-B14F-4D97-AF65-F5344CB8AC3E}">
        <p14:creationId xmlns:p14="http://schemas.microsoft.com/office/powerpoint/2010/main" val="2043899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cision Tree, Algorith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052736"/>
            <a:ext cx="8784976"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a:spLocks noGrp="1"/>
          </p:cNvSpPr>
          <p:nvPr>
            <p:ph type="title"/>
          </p:nvPr>
        </p:nvSpPr>
        <p:spPr>
          <a:xfrm>
            <a:off x="35496" y="44624"/>
            <a:ext cx="9036496" cy="864096"/>
          </a:xfrm>
        </p:spPr>
        <p:txBody>
          <a:bodyPr>
            <a:normAutofit/>
          </a:bodyPr>
          <a:lstStyle/>
          <a:p>
            <a:r>
              <a:rPr lang="es-CR" dirty="0" smtClean="0"/>
              <a:t>Principios de los árboles de decisión </a:t>
            </a:r>
            <a:endParaRPr lang="es-CR" dirty="0"/>
          </a:p>
        </p:txBody>
      </p:sp>
    </p:spTree>
    <p:extLst>
      <p:ext uri="{BB962C8B-B14F-4D97-AF65-F5344CB8AC3E}">
        <p14:creationId xmlns:p14="http://schemas.microsoft.com/office/powerpoint/2010/main" val="4155517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1052736"/>
            <a:ext cx="7200800" cy="5688632"/>
          </a:xfrm>
        </p:spPr>
        <p:txBody>
          <a:bodyPr>
            <a:normAutofit/>
          </a:bodyPr>
          <a:lstStyle/>
          <a:p>
            <a:pPr marL="0" indent="0" algn="just">
              <a:buNone/>
            </a:pPr>
            <a:r>
              <a:rPr lang="es-CR" sz="2400" dirty="0" smtClean="0"/>
              <a:t>El </a:t>
            </a:r>
            <a:r>
              <a:rPr lang="es-CR" sz="2400" dirty="0"/>
              <a:t>árbol de decisiones identifica la variable más significativa y su valor que da los mejores conjuntos homogéneos de población. </a:t>
            </a:r>
            <a:r>
              <a:rPr lang="es-CR" sz="2400" dirty="0" smtClean="0"/>
              <a:t>De esta forma va asignando (clasificando o prediciendo), a las unidades de estudio.</a:t>
            </a:r>
          </a:p>
          <a:p>
            <a:pPr marL="0" indent="0" algn="just">
              <a:buNone/>
            </a:pPr>
            <a:endParaRPr lang="es-CR" sz="2400" dirty="0"/>
          </a:p>
          <a:p>
            <a:pPr marL="0" indent="0" algn="just">
              <a:buNone/>
            </a:pPr>
            <a:r>
              <a:rPr lang="es-CR" sz="2400" dirty="0" smtClean="0"/>
              <a:t>Como se ve, es un principio de bifurcación en la mejor asignación de los unidades. Tanto para una medida descriptiva, predictiva como de clasificación suele resultar muy conveniente.</a:t>
            </a:r>
          </a:p>
          <a:p>
            <a:pPr algn="just"/>
            <a:endParaRPr lang="es-CR" sz="2400" dirty="0"/>
          </a:p>
          <a:p>
            <a:pPr marL="0" indent="0" algn="just">
              <a:buNone/>
            </a:pPr>
            <a:r>
              <a:rPr lang="es-CR" sz="2400" dirty="0" smtClean="0"/>
              <a:t>Ahora </a:t>
            </a:r>
            <a:r>
              <a:rPr lang="es-CR" sz="2400" dirty="0"/>
              <a:t>la pregunta que surge </a:t>
            </a:r>
            <a:r>
              <a:rPr lang="es-CR" sz="2400" dirty="0" smtClean="0"/>
              <a:t>es: </a:t>
            </a:r>
            <a:r>
              <a:rPr lang="es-CR" sz="2400" dirty="0"/>
              <a:t>¿cómo identifica la variable y la división? Para ello, el árbol de decisiones utiliza varios algoritmos, que discutiremos </a:t>
            </a:r>
            <a:r>
              <a:rPr lang="es-CR" sz="2400" dirty="0" smtClean="0"/>
              <a:t>en una siguiente sección.</a:t>
            </a:r>
            <a:endParaRPr lang="es-CR" sz="2400" dirty="0"/>
          </a:p>
        </p:txBody>
      </p:sp>
      <p:sp>
        <p:nvSpPr>
          <p:cNvPr id="6" name="1 Título"/>
          <p:cNvSpPr txBox="1">
            <a:spLocks/>
          </p:cNvSpPr>
          <p:nvPr/>
        </p:nvSpPr>
        <p:spPr>
          <a:xfrm>
            <a:off x="35496" y="44624"/>
            <a:ext cx="9036496"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mtClean="0"/>
              <a:t>Principios de los árboles de decisión </a:t>
            </a:r>
            <a:endParaRPr lang="es-CR" dirty="0"/>
          </a:p>
        </p:txBody>
      </p:sp>
    </p:spTree>
    <p:extLst>
      <p:ext uri="{BB962C8B-B14F-4D97-AF65-F5344CB8AC3E}">
        <p14:creationId xmlns:p14="http://schemas.microsoft.com/office/powerpoint/2010/main" val="31288354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Introducción</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Principios del árbol de decisión</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Terminología</a:t>
            </a:r>
            <a:endParaRPr lang="es-CR" dirty="0"/>
          </a:p>
        </p:txBody>
      </p:sp>
    </p:spTree>
    <p:extLst>
      <p:ext uri="{BB962C8B-B14F-4D97-AF65-F5344CB8AC3E}">
        <p14:creationId xmlns:p14="http://schemas.microsoft.com/office/powerpoint/2010/main" val="4159731144"/>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cision Tree Terminology, Root Node, Branch, Splitting, Pru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712968" cy="5256584"/>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a:xfrm>
            <a:off x="457200" y="44624"/>
            <a:ext cx="8229600" cy="792088"/>
          </a:xfrm>
        </p:spPr>
        <p:txBody>
          <a:bodyPr/>
          <a:lstStyle/>
          <a:p>
            <a:r>
              <a:rPr lang="es-CR" dirty="0" smtClean="0"/>
              <a:t>Terminología</a:t>
            </a:r>
            <a:endParaRPr lang="es-CR" dirty="0"/>
          </a:p>
        </p:txBody>
      </p:sp>
    </p:spTree>
    <p:extLst>
      <p:ext uri="{BB962C8B-B14F-4D97-AF65-F5344CB8AC3E}">
        <p14:creationId xmlns:p14="http://schemas.microsoft.com/office/powerpoint/2010/main" val="115404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Introducción</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Principios del árbol de decisión</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AC vs AR </a:t>
            </a:r>
            <a:br>
              <a:rPr lang="es-CR" dirty="0" smtClean="0"/>
            </a:br>
            <a:r>
              <a:rPr lang="es-CR" dirty="0" smtClean="0"/>
              <a:t> ventajas y desventajas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Partición / ramificación</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Estimación: el sobre ajuste y la poda</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Terminología</a:t>
            </a:r>
            <a:endParaRPr lang="es-CR" dirty="0"/>
          </a:p>
        </p:txBody>
      </p:sp>
    </p:spTree>
    <p:extLst>
      <p:ext uri="{BB962C8B-B14F-4D97-AF65-F5344CB8AC3E}">
        <p14:creationId xmlns:p14="http://schemas.microsoft.com/office/powerpoint/2010/main" val="422647107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1124744"/>
            <a:ext cx="8928992" cy="5616624"/>
          </a:xfrm>
        </p:spPr>
        <p:txBody>
          <a:bodyPr>
            <a:normAutofit fontScale="85000" lnSpcReduction="10000"/>
          </a:bodyPr>
          <a:lstStyle/>
          <a:p>
            <a:pPr marL="0" indent="0" algn="just">
              <a:buNone/>
            </a:pPr>
            <a:r>
              <a:rPr lang="es-CR" sz="2400" dirty="0" smtClean="0"/>
              <a:t>La </a:t>
            </a:r>
            <a:r>
              <a:rPr lang="es-CR" sz="2400" dirty="0"/>
              <a:t>terminología básica utilizada </a:t>
            </a:r>
            <a:r>
              <a:rPr lang="es-CR" sz="2400" dirty="0" smtClean="0"/>
              <a:t>para </a:t>
            </a:r>
            <a:r>
              <a:rPr lang="es-CR" sz="2400" dirty="0"/>
              <a:t>los árboles de </a:t>
            </a:r>
            <a:r>
              <a:rPr lang="es-CR" sz="2400" dirty="0" smtClean="0"/>
              <a:t>decisión</a:t>
            </a:r>
            <a:r>
              <a:rPr lang="es-CR" sz="2400" dirty="0"/>
              <a:t> </a:t>
            </a:r>
            <a:r>
              <a:rPr lang="es-CR" sz="2400" dirty="0" smtClean="0"/>
              <a:t>sería: nodo raíz, ramificación, nodo de decisión, nodo terminal u hoja, poda, rama (sub hoja), nodos padres e hijo. </a:t>
            </a:r>
          </a:p>
          <a:p>
            <a:pPr marL="0" indent="0" algn="just">
              <a:buNone/>
            </a:pPr>
            <a:endParaRPr lang="es-CR" sz="2400" dirty="0"/>
          </a:p>
          <a:p>
            <a:pPr marL="0" indent="0" algn="just">
              <a:buNone/>
            </a:pPr>
            <a:r>
              <a:rPr lang="es-CR" sz="2400" b="1" dirty="0" smtClean="0"/>
              <a:t>Nodo </a:t>
            </a:r>
            <a:r>
              <a:rPr lang="es-CR" sz="2400" b="1" dirty="0"/>
              <a:t>raíz</a:t>
            </a:r>
            <a:r>
              <a:rPr lang="es-CR" sz="2400" dirty="0"/>
              <a:t>: </a:t>
            </a:r>
            <a:r>
              <a:rPr lang="es-CR" sz="2400" dirty="0" smtClean="0"/>
              <a:t>representa </a:t>
            </a:r>
            <a:r>
              <a:rPr lang="es-CR" sz="2400" dirty="0"/>
              <a:t>toda la población o muestra y esto se divide en dos o más conjuntos homogéneos</a:t>
            </a:r>
            <a:r>
              <a:rPr lang="es-CR" sz="2400" dirty="0" smtClean="0"/>
              <a:t>.</a:t>
            </a:r>
          </a:p>
          <a:p>
            <a:pPr marL="0" indent="0" algn="just">
              <a:buNone/>
            </a:pPr>
            <a:r>
              <a:rPr lang="es-CR" sz="2400" b="1" dirty="0" smtClean="0"/>
              <a:t>División / ramificación</a:t>
            </a:r>
            <a:r>
              <a:rPr lang="es-CR" sz="2400" dirty="0" smtClean="0"/>
              <a:t>: </a:t>
            </a:r>
            <a:r>
              <a:rPr lang="es-CR" sz="2400" dirty="0"/>
              <a:t>e</a:t>
            </a:r>
            <a:r>
              <a:rPr lang="es-CR" sz="2400" dirty="0" smtClean="0"/>
              <a:t>s </a:t>
            </a:r>
            <a:r>
              <a:rPr lang="es-CR" sz="2400" dirty="0"/>
              <a:t>un proceso de dividir un nodo en dos o más </a:t>
            </a:r>
            <a:r>
              <a:rPr lang="es-CR" sz="2400" dirty="0" err="1"/>
              <a:t>subnodos</a:t>
            </a:r>
            <a:r>
              <a:rPr lang="es-CR" sz="2400" dirty="0" smtClean="0"/>
              <a:t>.</a:t>
            </a:r>
          </a:p>
          <a:p>
            <a:pPr marL="0" indent="0" algn="just">
              <a:buNone/>
            </a:pPr>
            <a:r>
              <a:rPr lang="es-CR" sz="2400" b="1" dirty="0" smtClean="0"/>
              <a:t>Nodo </a:t>
            </a:r>
            <a:r>
              <a:rPr lang="es-CR" sz="2400" b="1" dirty="0"/>
              <a:t>de decisión</a:t>
            </a:r>
            <a:r>
              <a:rPr lang="es-CR" sz="2400" dirty="0"/>
              <a:t>: </a:t>
            </a:r>
            <a:r>
              <a:rPr lang="es-CR" sz="2400" dirty="0" smtClean="0"/>
              <a:t>cuando </a:t>
            </a:r>
            <a:r>
              <a:rPr lang="es-CR" sz="2400" dirty="0"/>
              <a:t>un </a:t>
            </a:r>
            <a:r>
              <a:rPr lang="es-CR" sz="2400" dirty="0" smtClean="0"/>
              <a:t>sub-nodo </a:t>
            </a:r>
            <a:r>
              <a:rPr lang="es-CR" sz="2400" dirty="0"/>
              <a:t>se divide en </a:t>
            </a:r>
            <a:r>
              <a:rPr lang="es-CR" sz="2400" dirty="0" err="1"/>
              <a:t>subnodos</a:t>
            </a:r>
            <a:r>
              <a:rPr lang="es-CR" sz="2400" dirty="0"/>
              <a:t> adicionales, se llama nodo de decisión</a:t>
            </a:r>
            <a:r>
              <a:rPr lang="es-CR" sz="2400" dirty="0" smtClean="0"/>
              <a:t>.</a:t>
            </a:r>
          </a:p>
          <a:p>
            <a:pPr marL="0" indent="0" algn="just">
              <a:buNone/>
            </a:pPr>
            <a:r>
              <a:rPr lang="es-CR" sz="2400" b="1" dirty="0" smtClean="0"/>
              <a:t>Nodo </a:t>
            </a:r>
            <a:r>
              <a:rPr lang="es-CR" sz="2400" b="1" dirty="0" err="1"/>
              <a:t>Leaf</a:t>
            </a:r>
            <a:r>
              <a:rPr lang="es-CR" sz="2400" b="1" dirty="0"/>
              <a:t> / Terminal</a:t>
            </a:r>
            <a:r>
              <a:rPr lang="es-CR" sz="2400" dirty="0"/>
              <a:t>: </a:t>
            </a:r>
            <a:r>
              <a:rPr lang="es-CR" sz="2400" dirty="0" smtClean="0"/>
              <a:t>los </a:t>
            </a:r>
            <a:r>
              <a:rPr lang="es-CR" sz="2400" dirty="0"/>
              <a:t>nodos que no se dividen se llaman </a:t>
            </a:r>
            <a:r>
              <a:rPr lang="es-CR" sz="2400" dirty="0" err="1"/>
              <a:t>Leaf</a:t>
            </a:r>
            <a:r>
              <a:rPr lang="es-CR" sz="2400" dirty="0"/>
              <a:t> o </a:t>
            </a:r>
            <a:r>
              <a:rPr lang="es-CR" sz="2400" dirty="0" smtClean="0"/>
              <a:t>nodo </a:t>
            </a:r>
            <a:r>
              <a:rPr lang="es-CR" sz="2400" dirty="0" err="1" smtClean="0"/>
              <a:t>termial</a:t>
            </a:r>
            <a:r>
              <a:rPr lang="es-CR" sz="2400" dirty="0" smtClean="0"/>
              <a:t>.</a:t>
            </a:r>
          </a:p>
          <a:p>
            <a:pPr marL="0" indent="0" algn="just">
              <a:buNone/>
            </a:pPr>
            <a:r>
              <a:rPr lang="es-CR" sz="2400" b="1" dirty="0"/>
              <a:t>Poda</a:t>
            </a:r>
            <a:r>
              <a:rPr lang="es-CR" sz="2400" dirty="0"/>
              <a:t>: Cuando eliminamos sub-nodos de un nodo de decisión, este proceso se llama poda. Se puede decir un proceso opuesto de división.</a:t>
            </a:r>
          </a:p>
          <a:p>
            <a:pPr marL="0" indent="0" algn="just">
              <a:buNone/>
            </a:pPr>
            <a:r>
              <a:rPr lang="es-CR" sz="2400" b="1" dirty="0"/>
              <a:t>Subdivisión / Sub-Árbol</a:t>
            </a:r>
            <a:r>
              <a:rPr lang="es-CR" sz="2400" dirty="0"/>
              <a:t>: Una sub sección de todo el árbol se llama rama o sub-árbol.</a:t>
            </a:r>
          </a:p>
          <a:p>
            <a:pPr marL="0" indent="0" algn="just">
              <a:buNone/>
            </a:pPr>
            <a:r>
              <a:rPr lang="es-CR" sz="2400" b="1" dirty="0"/>
              <a:t>Nodo padre e hijo</a:t>
            </a:r>
            <a:r>
              <a:rPr lang="es-CR" sz="2400" dirty="0"/>
              <a:t>: Un nodo, que se divide en sub-nodos, se llama nodo padre de sub-nodos donde como sub-nodos son el nodo secundario del nodo padre</a:t>
            </a:r>
            <a:r>
              <a:rPr lang="es-CR" sz="2400" dirty="0" smtClean="0"/>
              <a:t>.</a:t>
            </a:r>
            <a:endParaRPr lang="es-CR" sz="2400" dirty="0"/>
          </a:p>
        </p:txBody>
      </p:sp>
      <p:sp>
        <p:nvSpPr>
          <p:cNvPr id="6" name="1 Título"/>
          <p:cNvSpPr txBox="1">
            <a:spLocks/>
          </p:cNvSpPr>
          <p:nvPr/>
        </p:nvSpPr>
        <p:spPr>
          <a:xfrm>
            <a:off x="457200" y="44624"/>
            <a:ext cx="82296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mtClean="0"/>
              <a:t>Terminología</a:t>
            </a:r>
            <a:endParaRPr lang="es-CR" dirty="0"/>
          </a:p>
        </p:txBody>
      </p:sp>
    </p:spTree>
    <p:extLst>
      <p:ext uri="{BB962C8B-B14F-4D97-AF65-F5344CB8AC3E}">
        <p14:creationId xmlns:p14="http://schemas.microsoft.com/office/powerpoint/2010/main" val="8875957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R"/>
          </a:p>
        </p:txBody>
      </p:sp>
      <p:pic>
        <p:nvPicPr>
          <p:cNvPr id="4" name="Picture 2" descr="Decision Tree Terminology, Root Node, Branch, Splitting, Pru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8712968" cy="5544616"/>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457200" y="44624"/>
            <a:ext cx="8229600" cy="792088"/>
          </a:xfrm>
        </p:spPr>
        <p:txBody>
          <a:bodyPr/>
          <a:lstStyle/>
          <a:p>
            <a:r>
              <a:rPr lang="es-CR" dirty="0" smtClean="0"/>
              <a:t>Terminología</a:t>
            </a:r>
            <a:endParaRPr lang="es-CR" dirty="0"/>
          </a:p>
        </p:txBody>
      </p:sp>
    </p:spTree>
    <p:extLst>
      <p:ext uri="{BB962C8B-B14F-4D97-AF65-F5344CB8AC3E}">
        <p14:creationId xmlns:p14="http://schemas.microsoft.com/office/powerpoint/2010/main" val="176641739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980728"/>
            <a:ext cx="8784976" cy="5184576"/>
          </a:xfrm>
        </p:spPr>
        <p:txBody>
          <a:bodyPr>
            <a:normAutofit/>
          </a:bodyPr>
          <a:lstStyle/>
          <a:p>
            <a:pPr marL="0" indent="0" algn="just">
              <a:buNone/>
            </a:pPr>
            <a:r>
              <a:rPr lang="es-CR" sz="2400" b="1" dirty="0" smtClean="0"/>
              <a:t>Vale la pena resaltar que…. </a:t>
            </a:r>
            <a:r>
              <a:rPr lang="es-CR" sz="2400" dirty="0"/>
              <a:t>s</a:t>
            </a:r>
            <a:r>
              <a:rPr lang="es-CR" sz="2400" dirty="0" smtClean="0"/>
              <a:t>abemos </a:t>
            </a:r>
            <a:r>
              <a:rPr lang="es-CR" sz="2400" dirty="0"/>
              <a:t>que los nodos terminales (o hojas) se encuentra en la parte inferior del árbol de decisión. Esto significa que los árboles de decisión suelen ser dibujados al revés de manera que las hojas son el fondo y las raíces son las cimas (se muestra a continuación).</a:t>
            </a:r>
          </a:p>
        </p:txBody>
      </p:sp>
      <p:pic>
        <p:nvPicPr>
          <p:cNvPr id="17410" name="Picture 2" descr="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939" y="3418624"/>
            <a:ext cx="3816424" cy="3106720"/>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a:spLocks noGrp="1"/>
          </p:cNvSpPr>
          <p:nvPr>
            <p:ph type="title"/>
          </p:nvPr>
        </p:nvSpPr>
        <p:spPr>
          <a:xfrm>
            <a:off x="457200" y="44624"/>
            <a:ext cx="8229600" cy="792088"/>
          </a:xfrm>
        </p:spPr>
        <p:txBody>
          <a:bodyPr/>
          <a:lstStyle/>
          <a:p>
            <a:r>
              <a:rPr lang="es-CR" dirty="0" smtClean="0"/>
              <a:t>Terminología</a:t>
            </a:r>
            <a:endParaRPr lang="es-CR" dirty="0"/>
          </a:p>
        </p:txBody>
      </p:sp>
    </p:spTree>
    <p:extLst>
      <p:ext uri="{BB962C8B-B14F-4D97-AF65-F5344CB8AC3E}">
        <p14:creationId xmlns:p14="http://schemas.microsoft.com/office/powerpoint/2010/main" val="41058941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44624"/>
            <a:ext cx="8229600" cy="792088"/>
          </a:xfrm>
        </p:spPr>
        <p:txBody>
          <a:bodyPr/>
          <a:lstStyle/>
          <a:p>
            <a:r>
              <a:rPr lang="es-CR" dirty="0" smtClean="0"/>
              <a:t>Terminología</a:t>
            </a:r>
            <a:endParaRPr lang="es-CR" dirty="0"/>
          </a:p>
        </p:txBody>
      </p:sp>
      <p:pic>
        <p:nvPicPr>
          <p:cNvPr id="9218" name="Picture 2" descr="âPruning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980728"/>
            <a:ext cx="9044613" cy="5805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6854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Introducción</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Principios del árbol de decisión</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AC vs AR </a:t>
            </a:r>
            <a:br>
              <a:rPr lang="es-CR" dirty="0" smtClean="0"/>
            </a:br>
            <a:r>
              <a:rPr lang="es-CR" dirty="0" smtClean="0"/>
              <a:t> ventajas y desventajas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Terminología</a:t>
            </a:r>
            <a:endParaRPr lang="es-CR" dirty="0"/>
          </a:p>
        </p:txBody>
      </p:sp>
    </p:spTree>
    <p:extLst>
      <p:ext uri="{BB962C8B-B14F-4D97-AF65-F5344CB8AC3E}">
        <p14:creationId xmlns:p14="http://schemas.microsoft.com/office/powerpoint/2010/main" val="140630038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1124744"/>
            <a:ext cx="8928992" cy="5616624"/>
          </a:xfrm>
        </p:spPr>
        <p:txBody>
          <a:bodyPr>
            <a:normAutofit/>
          </a:bodyPr>
          <a:lstStyle/>
          <a:p>
            <a:pPr marL="0" indent="0" algn="just">
              <a:buNone/>
            </a:pPr>
            <a:r>
              <a:rPr lang="es-CR" sz="2400" dirty="0"/>
              <a:t>Los tipos de árbol de decisión se basan en el tipo de variable objetivo que tenemos. Puede ser de dos tipos</a:t>
            </a:r>
            <a:r>
              <a:rPr lang="es-CR" sz="2400" dirty="0" smtClean="0"/>
              <a:t>:</a:t>
            </a:r>
          </a:p>
          <a:p>
            <a:pPr marL="0" indent="0" algn="just">
              <a:buNone/>
            </a:pPr>
            <a:endParaRPr lang="es-CR" sz="2400" dirty="0"/>
          </a:p>
          <a:p>
            <a:pPr marL="0" indent="0" algn="just">
              <a:buNone/>
            </a:pPr>
            <a:endParaRPr lang="es-CR" sz="2400" dirty="0" smtClean="0"/>
          </a:p>
          <a:p>
            <a:pPr marL="0" indent="0" algn="just">
              <a:buNone/>
            </a:pPr>
            <a:endParaRPr lang="es-CR" sz="2400" dirty="0" smtClean="0"/>
          </a:p>
          <a:p>
            <a:pPr marL="0" indent="0" algn="just">
              <a:buNone/>
            </a:pPr>
            <a:endParaRPr lang="es-CR" sz="2400" dirty="0"/>
          </a:p>
          <a:p>
            <a:pPr marL="0" indent="0" algn="just">
              <a:buNone/>
            </a:pPr>
            <a:endParaRPr lang="es-CR" sz="2400" dirty="0" smtClean="0"/>
          </a:p>
          <a:p>
            <a:pPr marL="0" indent="0" algn="just">
              <a:buNone/>
            </a:pPr>
            <a:endParaRPr lang="es-CR" sz="2400" dirty="0"/>
          </a:p>
          <a:p>
            <a:pPr marL="0" indent="0" algn="just">
              <a:buNone/>
            </a:pPr>
            <a:endParaRPr lang="es-CR" sz="2400" dirty="0" smtClean="0"/>
          </a:p>
          <a:p>
            <a:pPr marL="0" indent="0" algn="just">
              <a:buNone/>
            </a:pPr>
            <a:endParaRPr lang="es-CR" sz="2400" dirty="0" smtClean="0"/>
          </a:p>
          <a:p>
            <a:pPr marL="0" indent="0" algn="just">
              <a:buNone/>
            </a:pPr>
            <a:r>
              <a:rPr lang="es-CR" sz="2400" dirty="0" smtClean="0"/>
              <a:t>Ejemplo de árboles de regresión: el </a:t>
            </a:r>
            <a:r>
              <a:rPr lang="es-CR" sz="2400" dirty="0"/>
              <a:t>estudiante jugará al grillo o </a:t>
            </a:r>
            <a:r>
              <a:rPr lang="es-CR" sz="2400" dirty="0" smtClean="0"/>
              <a:t>no, </a:t>
            </a:r>
            <a:r>
              <a:rPr lang="es-CR" sz="2400" dirty="0"/>
              <a:t>es decir, SI o NO</a:t>
            </a:r>
            <a:r>
              <a:rPr lang="es-CR" sz="2400" dirty="0" smtClean="0"/>
              <a:t>.</a:t>
            </a:r>
          </a:p>
          <a:p>
            <a:pPr marL="0" indent="0" algn="just">
              <a:buNone/>
            </a:pPr>
            <a:r>
              <a:rPr lang="es-CR" sz="2400" dirty="0" smtClean="0"/>
              <a:t>Ejemplo </a:t>
            </a:r>
            <a:r>
              <a:rPr lang="es-CR" sz="2400" dirty="0"/>
              <a:t>de árboles de </a:t>
            </a:r>
            <a:r>
              <a:rPr lang="es-CR" sz="2400" dirty="0" smtClean="0"/>
              <a:t>clasificación:  estimación del salario.</a:t>
            </a:r>
            <a:endParaRPr lang="es-CR" sz="2400" dirty="0"/>
          </a:p>
        </p:txBody>
      </p:sp>
      <p:sp>
        <p:nvSpPr>
          <p:cNvPr id="3" name="2 Título"/>
          <p:cNvSpPr>
            <a:spLocks noGrp="1"/>
          </p:cNvSpPr>
          <p:nvPr>
            <p:ph type="title"/>
          </p:nvPr>
        </p:nvSpPr>
        <p:spPr>
          <a:xfrm>
            <a:off x="0" y="44624"/>
            <a:ext cx="9144000" cy="936104"/>
          </a:xfrm>
        </p:spPr>
        <p:txBody>
          <a:bodyPr>
            <a:normAutofit fontScale="90000"/>
          </a:bodyPr>
          <a:lstStyle/>
          <a:p>
            <a:r>
              <a:rPr lang="es-CR" dirty="0" smtClean="0"/>
              <a:t>Árbol de regresión vs árbol de clasificación</a:t>
            </a:r>
            <a:endParaRPr lang="es-CR" dirty="0"/>
          </a:p>
        </p:txBody>
      </p:sp>
      <p:sp>
        <p:nvSpPr>
          <p:cNvPr id="7" name="6 Cerrar llave"/>
          <p:cNvSpPr/>
          <p:nvPr/>
        </p:nvSpPr>
        <p:spPr>
          <a:xfrm rot="16200000">
            <a:off x="3821094" y="537123"/>
            <a:ext cx="792088" cy="50302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9" name="8 Rectángulo redondeado"/>
          <p:cNvSpPr/>
          <p:nvPr/>
        </p:nvSpPr>
        <p:spPr>
          <a:xfrm>
            <a:off x="2314104" y="2060848"/>
            <a:ext cx="374441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Árbol de decisión</a:t>
            </a:r>
            <a:endParaRPr lang="es-C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82" y="3548608"/>
            <a:ext cx="268605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548608"/>
            <a:ext cx="435292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91986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179512" y="908720"/>
            <a:ext cx="4040188" cy="639762"/>
          </a:xfrm>
        </p:spPr>
        <p:txBody>
          <a:bodyPr/>
          <a:lstStyle/>
          <a:p>
            <a:pPr algn="ctr"/>
            <a:r>
              <a:rPr lang="es-CR" dirty="0" smtClean="0"/>
              <a:t>Ventajas</a:t>
            </a:r>
            <a:endParaRPr lang="es-CR" dirty="0"/>
          </a:p>
        </p:txBody>
      </p:sp>
      <p:sp>
        <p:nvSpPr>
          <p:cNvPr id="4" name="3 Marcador de contenido"/>
          <p:cNvSpPr>
            <a:spLocks noGrp="1"/>
          </p:cNvSpPr>
          <p:nvPr>
            <p:ph sz="half" idx="2"/>
          </p:nvPr>
        </p:nvSpPr>
        <p:spPr>
          <a:xfrm>
            <a:off x="179512" y="1988840"/>
            <a:ext cx="4040188" cy="4752528"/>
          </a:xfrm>
        </p:spPr>
        <p:txBody>
          <a:bodyPr>
            <a:normAutofit fontScale="92500" lnSpcReduction="20000"/>
          </a:bodyPr>
          <a:lstStyle/>
          <a:p>
            <a:pPr algn="just"/>
            <a:r>
              <a:rPr lang="es-CR" dirty="0"/>
              <a:t>Fácil de entender</a:t>
            </a:r>
          </a:p>
          <a:p>
            <a:pPr algn="just"/>
            <a:r>
              <a:rPr lang="es-CR" dirty="0" err="1"/>
              <a:t>Util</a:t>
            </a:r>
            <a:r>
              <a:rPr lang="es-CR" dirty="0"/>
              <a:t> en exploración de datos</a:t>
            </a:r>
            <a:r>
              <a:rPr lang="es-CR" dirty="0" smtClean="0"/>
              <a:t>: identificar </a:t>
            </a:r>
            <a:r>
              <a:rPr lang="es-CR" dirty="0"/>
              <a:t>importancia de variables a partir de cientos de variables.</a:t>
            </a:r>
          </a:p>
          <a:p>
            <a:pPr algn="just"/>
            <a:r>
              <a:rPr lang="es-CR" dirty="0"/>
              <a:t>Menos limpieza de datos: </a:t>
            </a:r>
            <a:r>
              <a:rPr lang="es-CR" dirty="0" err="1"/>
              <a:t>outliers</a:t>
            </a:r>
            <a:r>
              <a:rPr lang="es-CR" dirty="0"/>
              <a:t> y valores faltantes no influencian el modelo (A un cierto grado)</a:t>
            </a:r>
          </a:p>
          <a:p>
            <a:pPr algn="just"/>
            <a:r>
              <a:rPr lang="es-CR" dirty="0"/>
              <a:t>El tipo de datos no es una restricción</a:t>
            </a:r>
          </a:p>
          <a:p>
            <a:pPr algn="just"/>
            <a:r>
              <a:rPr lang="es-CR" dirty="0"/>
              <a:t>Es un método no paramétrico (i.e., no hay suposición acerca del espacio de distribución y la estructura del clasificador</a:t>
            </a:r>
            <a:r>
              <a:rPr lang="es-CR" dirty="0" smtClean="0"/>
              <a:t>)</a:t>
            </a:r>
            <a:endParaRPr lang="es-CR" dirty="0"/>
          </a:p>
        </p:txBody>
      </p:sp>
      <p:sp>
        <p:nvSpPr>
          <p:cNvPr id="5" name="4 Marcador de texto"/>
          <p:cNvSpPr>
            <a:spLocks noGrp="1"/>
          </p:cNvSpPr>
          <p:nvPr>
            <p:ph type="body" sz="quarter" idx="3"/>
          </p:nvPr>
        </p:nvSpPr>
        <p:spPr>
          <a:xfrm>
            <a:off x="4932040" y="980728"/>
            <a:ext cx="4041775" cy="639762"/>
          </a:xfrm>
        </p:spPr>
        <p:txBody>
          <a:bodyPr/>
          <a:lstStyle/>
          <a:p>
            <a:pPr algn="ctr"/>
            <a:r>
              <a:rPr lang="es-CR" dirty="0" smtClean="0"/>
              <a:t>Desventajas</a:t>
            </a:r>
            <a:endParaRPr lang="es-CR" dirty="0"/>
          </a:p>
        </p:txBody>
      </p:sp>
      <p:sp>
        <p:nvSpPr>
          <p:cNvPr id="6" name="5 Marcador de contenido"/>
          <p:cNvSpPr>
            <a:spLocks noGrp="1"/>
          </p:cNvSpPr>
          <p:nvPr>
            <p:ph sz="quarter" idx="4"/>
          </p:nvPr>
        </p:nvSpPr>
        <p:spPr>
          <a:xfrm>
            <a:off x="4716016" y="1988840"/>
            <a:ext cx="4176464" cy="4752528"/>
          </a:xfrm>
        </p:spPr>
        <p:txBody>
          <a:bodyPr>
            <a:normAutofit fontScale="92500" lnSpcReduction="20000"/>
          </a:bodyPr>
          <a:lstStyle/>
          <a:p>
            <a:pPr algn="just"/>
            <a:r>
              <a:rPr lang="es-CR" dirty="0"/>
              <a:t>Sobreajuste</a:t>
            </a:r>
          </a:p>
          <a:p>
            <a:pPr algn="just"/>
            <a:r>
              <a:rPr lang="es-CR" dirty="0"/>
              <a:t>Pérdida de información al categorizar variables continuas</a:t>
            </a:r>
          </a:p>
          <a:p>
            <a:pPr algn="just"/>
            <a:r>
              <a:rPr lang="es-CR" dirty="0"/>
              <a:t>Precisión: métodos como SVM y clasificadores tipo ensamblador a menudo tienen tasas de error 30% más bajas que CART (</a:t>
            </a:r>
            <a:r>
              <a:rPr lang="es-CR" dirty="0" err="1"/>
              <a:t>Classification</a:t>
            </a:r>
            <a:r>
              <a:rPr lang="es-CR" dirty="0"/>
              <a:t> and </a:t>
            </a:r>
            <a:r>
              <a:rPr lang="es-CR" dirty="0" err="1"/>
              <a:t>Regression</a:t>
            </a:r>
            <a:r>
              <a:rPr lang="es-CR" dirty="0"/>
              <a:t> </a:t>
            </a:r>
            <a:r>
              <a:rPr lang="es-CR" dirty="0" err="1"/>
              <a:t>Trees</a:t>
            </a:r>
            <a:r>
              <a:rPr lang="es-CR" dirty="0"/>
              <a:t>)</a:t>
            </a:r>
          </a:p>
          <a:p>
            <a:pPr algn="just"/>
            <a:r>
              <a:rPr lang="es-CR" dirty="0"/>
              <a:t>Inestabilidad: un pequeño cambio en los datos puede modificar ampliamente la estructura del árbol. Por lo tanto la interpretación no es tan directa como parece</a:t>
            </a:r>
            <a:r>
              <a:rPr lang="es-CR" dirty="0" smtClean="0"/>
              <a:t>.</a:t>
            </a:r>
            <a:endParaRPr lang="es-CR" dirty="0"/>
          </a:p>
        </p:txBody>
      </p:sp>
      <p:sp>
        <p:nvSpPr>
          <p:cNvPr id="7" name="2 Título"/>
          <p:cNvSpPr txBox="1">
            <a:spLocks/>
          </p:cNvSpPr>
          <p:nvPr/>
        </p:nvSpPr>
        <p:spPr>
          <a:xfrm>
            <a:off x="0" y="44624"/>
            <a:ext cx="9144000" cy="936104"/>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Árbol de regresión vs árbol de clasificación</a:t>
            </a:r>
            <a:endParaRPr lang="es-CR" dirty="0"/>
          </a:p>
        </p:txBody>
      </p:sp>
    </p:spTree>
    <p:extLst>
      <p:ext uri="{BB962C8B-B14F-4D97-AF65-F5344CB8AC3E}">
        <p14:creationId xmlns:p14="http://schemas.microsoft.com/office/powerpoint/2010/main" val="277494082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Introducción</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Principios del árbol de decisión</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AC vs AR </a:t>
            </a:r>
            <a:br>
              <a:rPr lang="es-CR" dirty="0" smtClean="0"/>
            </a:br>
            <a:r>
              <a:rPr lang="es-CR" dirty="0" smtClean="0"/>
              <a:t> ventajas y desventajas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Partición / ramificación</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Terminología</a:t>
            </a:r>
            <a:endParaRPr lang="es-CR" dirty="0"/>
          </a:p>
        </p:txBody>
      </p:sp>
    </p:spTree>
    <p:extLst>
      <p:ext uri="{BB962C8B-B14F-4D97-AF65-F5344CB8AC3E}">
        <p14:creationId xmlns:p14="http://schemas.microsoft.com/office/powerpoint/2010/main" val="334143112"/>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sultado de imagen para CHA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556792"/>
            <a:ext cx="8856984" cy="5184576"/>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0" y="44624"/>
            <a:ext cx="9144000" cy="864096"/>
          </a:xfrm>
        </p:spPr>
        <p:txBody>
          <a:bodyPr>
            <a:normAutofit/>
          </a:bodyPr>
          <a:lstStyle/>
          <a:p>
            <a:r>
              <a:rPr lang="es-CR" dirty="0" smtClean="0"/>
              <a:t>Partición / ramificación</a:t>
            </a:r>
            <a:endParaRPr lang="es-CR" dirty="0"/>
          </a:p>
        </p:txBody>
      </p:sp>
      <p:cxnSp>
        <p:nvCxnSpPr>
          <p:cNvPr id="6" name="5 Conector recto de flecha"/>
          <p:cNvCxnSpPr/>
          <p:nvPr/>
        </p:nvCxnSpPr>
        <p:spPr>
          <a:xfrm flipV="1">
            <a:off x="2267744" y="3645024"/>
            <a:ext cx="1440160" cy="7200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 name="7 Conector recto de flecha"/>
          <p:cNvCxnSpPr/>
          <p:nvPr/>
        </p:nvCxnSpPr>
        <p:spPr>
          <a:xfrm flipV="1">
            <a:off x="1547664" y="4581128"/>
            <a:ext cx="1440160" cy="7200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 name="8 Conector recto de flecha"/>
          <p:cNvCxnSpPr/>
          <p:nvPr/>
        </p:nvCxnSpPr>
        <p:spPr>
          <a:xfrm flipH="1">
            <a:off x="5076056" y="5373216"/>
            <a:ext cx="1368152" cy="14401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1" name="10 Conector recto de flecha"/>
          <p:cNvCxnSpPr/>
          <p:nvPr/>
        </p:nvCxnSpPr>
        <p:spPr>
          <a:xfrm flipH="1">
            <a:off x="1835696" y="5381600"/>
            <a:ext cx="1368152" cy="14401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11 Conector recto de flecha"/>
          <p:cNvCxnSpPr/>
          <p:nvPr/>
        </p:nvCxnSpPr>
        <p:spPr>
          <a:xfrm flipV="1">
            <a:off x="4139952" y="2636912"/>
            <a:ext cx="1440160" cy="7200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12 Conector recto de flecha"/>
          <p:cNvCxnSpPr/>
          <p:nvPr/>
        </p:nvCxnSpPr>
        <p:spPr>
          <a:xfrm flipV="1">
            <a:off x="5760132" y="3609020"/>
            <a:ext cx="1440160" cy="7200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6992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980728"/>
            <a:ext cx="7344816" cy="5805264"/>
          </a:xfrm>
        </p:spPr>
        <p:txBody>
          <a:bodyPr>
            <a:normAutofit fontScale="92500" lnSpcReduction="10000"/>
          </a:bodyPr>
          <a:lstStyle/>
          <a:p>
            <a:pPr marL="0" indent="0" algn="just">
              <a:buNone/>
            </a:pPr>
            <a:r>
              <a:rPr lang="es-CR" sz="2400" dirty="0"/>
              <a:t>La decisión de hacer divisiones estratégicas afecta en gran medida la precisión de un árbol. Los criterios de decisión son diferentes para árboles de clasificación y regresión.</a:t>
            </a:r>
          </a:p>
          <a:p>
            <a:pPr algn="just"/>
            <a:endParaRPr lang="es-CR" sz="2400" dirty="0"/>
          </a:p>
          <a:p>
            <a:pPr marL="0" indent="0" algn="just">
              <a:buNone/>
            </a:pPr>
            <a:r>
              <a:rPr lang="es-CR" sz="2400" dirty="0"/>
              <a:t>Los árboles de decisión utilizan múltiples algoritmos para decidir dividir un nodo en dos o más </a:t>
            </a:r>
            <a:r>
              <a:rPr lang="es-CR" sz="2400" dirty="0" err="1"/>
              <a:t>subnodos</a:t>
            </a:r>
            <a:r>
              <a:rPr lang="es-CR" sz="2400" dirty="0"/>
              <a:t>. La creación de </a:t>
            </a:r>
            <a:r>
              <a:rPr lang="es-CR" sz="2400" dirty="0" err="1"/>
              <a:t>subnodos</a:t>
            </a:r>
            <a:r>
              <a:rPr lang="es-CR" sz="2400" dirty="0"/>
              <a:t> aumenta la homogeneidad de los </a:t>
            </a:r>
            <a:r>
              <a:rPr lang="es-CR" sz="2400" dirty="0" err="1"/>
              <a:t>subnodos</a:t>
            </a:r>
            <a:r>
              <a:rPr lang="es-CR" sz="2400" dirty="0"/>
              <a:t> resultantes. En otras palabras, podemos decir que la pureza del nodo aumenta con respecto a la variable objetivo. El árbol de decisiones divide los nodos en todas las variables disponibles y, a continuación, selecciona la división que da lugar a los </a:t>
            </a:r>
            <a:r>
              <a:rPr lang="es-CR" sz="2400" dirty="0" err="1"/>
              <a:t>subnodos</a:t>
            </a:r>
            <a:r>
              <a:rPr lang="es-CR" sz="2400" dirty="0"/>
              <a:t> más homogéneos.</a:t>
            </a:r>
          </a:p>
          <a:p>
            <a:pPr algn="just"/>
            <a:endParaRPr lang="es-CR" sz="2400" dirty="0"/>
          </a:p>
          <a:p>
            <a:pPr marL="0" indent="0" algn="just">
              <a:buNone/>
            </a:pPr>
            <a:r>
              <a:rPr lang="es-CR" sz="2400" dirty="0"/>
              <a:t>La selección del algoritmo también se basa en el tipo de variables objetivo. Veamos los cuatro algoritmos más utilizados en el árbol de decisiones</a:t>
            </a:r>
            <a:r>
              <a:rPr lang="es-CR" sz="2400" dirty="0" smtClean="0"/>
              <a:t>: </a:t>
            </a:r>
            <a:r>
              <a:rPr lang="es-CR" sz="2400" dirty="0" err="1" smtClean="0"/>
              <a:t>Gini</a:t>
            </a:r>
            <a:r>
              <a:rPr lang="es-CR" sz="2400" dirty="0" smtClean="0"/>
              <a:t>, Chi-Cuadrado,  </a:t>
            </a:r>
            <a:r>
              <a:rPr lang="es-CR" sz="2400" dirty="0" err="1" smtClean="0"/>
              <a:t>Ganacia</a:t>
            </a:r>
            <a:r>
              <a:rPr lang="es-CR" sz="2400" dirty="0" smtClean="0"/>
              <a:t> de Información, Reducción de variancia.</a:t>
            </a:r>
            <a:endParaRPr lang="es-CR" sz="2400" dirty="0"/>
          </a:p>
        </p:txBody>
      </p:sp>
      <p:sp>
        <p:nvSpPr>
          <p:cNvPr id="5" name="1 Título"/>
          <p:cNvSpPr>
            <a:spLocks noGrp="1"/>
          </p:cNvSpPr>
          <p:nvPr>
            <p:ph type="title"/>
          </p:nvPr>
        </p:nvSpPr>
        <p:spPr>
          <a:xfrm>
            <a:off x="0" y="44624"/>
            <a:ext cx="9144000" cy="864096"/>
          </a:xfrm>
        </p:spPr>
        <p:txBody>
          <a:bodyPr>
            <a:normAutofit/>
          </a:bodyPr>
          <a:lstStyle/>
          <a:p>
            <a:r>
              <a:rPr lang="es-CR" dirty="0" smtClean="0"/>
              <a:t>Partición / ramificación</a:t>
            </a:r>
            <a:endParaRPr lang="es-CR" dirty="0"/>
          </a:p>
        </p:txBody>
      </p:sp>
    </p:spTree>
    <p:extLst>
      <p:ext uri="{BB962C8B-B14F-4D97-AF65-F5344CB8AC3E}">
        <p14:creationId xmlns:p14="http://schemas.microsoft.com/office/powerpoint/2010/main" val="29813546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7</a:t>
            </a:r>
            <a:endParaRPr lang="es-CR" dirty="0"/>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análisis</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Árboles de decisión</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Árboles de regresión</a:t>
            </a:r>
            <a:endParaRPr lang="es-CR" dirty="0"/>
          </a:p>
        </p:txBody>
      </p:sp>
    </p:spTree>
    <p:extLst>
      <p:ext uri="{BB962C8B-B14F-4D97-AF65-F5344CB8AC3E}">
        <p14:creationId xmlns:p14="http://schemas.microsoft.com/office/powerpoint/2010/main" val="132524064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0" y="44624"/>
            <a:ext cx="9144000" cy="864096"/>
          </a:xfrm>
        </p:spPr>
        <p:txBody>
          <a:bodyPr>
            <a:normAutofit/>
          </a:bodyPr>
          <a:lstStyle/>
          <a:p>
            <a:r>
              <a:rPr lang="es-CR" dirty="0" smtClean="0"/>
              <a:t>Partición / ramificación</a:t>
            </a:r>
            <a:endParaRPr lang="es-CR" dirty="0"/>
          </a:p>
        </p:txBody>
      </p:sp>
      <p:sp>
        <p:nvSpPr>
          <p:cNvPr id="5" name="4 Elipse"/>
          <p:cNvSpPr/>
          <p:nvPr/>
        </p:nvSpPr>
        <p:spPr>
          <a:xfrm>
            <a:off x="3707904" y="1196752"/>
            <a:ext cx="1728192" cy="1368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Partición</a:t>
            </a:r>
            <a:endParaRPr lang="es-CR" dirty="0"/>
          </a:p>
        </p:txBody>
      </p:sp>
      <p:sp>
        <p:nvSpPr>
          <p:cNvPr id="6" name="5 Elipse"/>
          <p:cNvSpPr/>
          <p:nvPr/>
        </p:nvSpPr>
        <p:spPr>
          <a:xfrm>
            <a:off x="179512" y="5085003"/>
            <a:ext cx="1728192" cy="1368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err="1" smtClean="0"/>
              <a:t>Gini</a:t>
            </a:r>
            <a:endParaRPr lang="es-CR" dirty="0"/>
          </a:p>
        </p:txBody>
      </p:sp>
      <p:sp>
        <p:nvSpPr>
          <p:cNvPr id="7" name="6 Elipse"/>
          <p:cNvSpPr/>
          <p:nvPr/>
        </p:nvSpPr>
        <p:spPr>
          <a:xfrm>
            <a:off x="2339752" y="3068959"/>
            <a:ext cx="1728192" cy="1368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Chi Cuadrado</a:t>
            </a:r>
            <a:endParaRPr lang="es-CR" dirty="0"/>
          </a:p>
        </p:txBody>
      </p:sp>
      <p:sp>
        <p:nvSpPr>
          <p:cNvPr id="8" name="7 Elipse"/>
          <p:cNvSpPr/>
          <p:nvPr/>
        </p:nvSpPr>
        <p:spPr>
          <a:xfrm>
            <a:off x="5220072" y="3068960"/>
            <a:ext cx="1728192" cy="1368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Ganancia de </a:t>
            </a:r>
            <a:r>
              <a:rPr lang="es-CR" dirty="0" err="1" smtClean="0"/>
              <a:t>info</a:t>
            </a:r>
            <a:r>
              <a:rPr lang="es-CR" dirty="0" smtClean="0"/>
              <a:t>.</a:t>
            </a:r>
            <a:endParaRPr lang="es-CR" dirty="0"/>
          </a:p>
        </p:txBody>
      </p:sp>
      <p:sp>
        <p:nvSpPr>
          <p:cNvPr id="9" name="8 Elipse"/>
          <p:cNvSpPr/>
          <p:nvPr/>
        </p:nvSpPr>
        <p:spPr>
          <a:xfrm>
            <a:off x="7308304" y="5085184"/>
            <a:ext cx="1728192" cy="1368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Reducción varianza</a:t>
            </a:r>
            <a:endParaRPr lang="es-CR" dirty="0"/>
          </a:p>
        </p:txBody>
      </p:sp>
      <p:sp>
        <p:nvSpPr>
          <p:cNvPr id="10" name="9 Cerrar llave"/>
          <p:cNvSpPr/>
          <p:nvPr/>
        </p:nvSpPr>
        <p:spPr>
          <a:xfrm rot="16200000">
            <a:off x="4355976" y="-1611560"/>
            <a:ext cx="432048" cy="8928992"/>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s-CR"/>
          </a:p>
        </p:txBody>
      </p:sp>
    </p:spTree>
    <p:extLst>
      <p:ext uri="{BB962C8B-B14F-4D97-AF65-F5344CB8AC3E}">
        <p14:creationId xmlns:p14="http://schemas.microsoft.com/office/powerpoint/2010/main" val="880604596"/>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35496" y="980728"/>
            <a:ext cx="9036496" cy="5544616"/>
          </a:xfrm>
        </p:spPr>
        <p:txBody>
          <a:bodyPr>
            <a:normAutofit fontScale="92500"/>
          </a:bodyPr>
          <a:lstStyle/>
          <a:p>
            <a:pPr marL="0" indent="0" algn="just">
              <a:buNone/>
            </a:pPr>
            <a:r>
              <a:rPr lang="es-CR" sz="2400" b="1" u="sng" dirty="0" smtClean="0"/>
              <a:t>Índice </a:t>
            </a:r>
            <a:r>
              <a:rPr lang="es-CR" sz="2400" b="1" u="sng" dirty="0" err="1" smtClean="0"/>
              <a:t>Gini</a:t>
            </a:r>
            <a:endParaRPr lang="es-CR" sz="2400" b="1" u="sng" dirty="0" smtClean="0"/>
          </a:p>
          <a:p>
            <a:pPr marL="0" indent="0" algn="just">
              <a:buNone/>
            </a:pPr>
            <a:endParaRPr lang="es-CR" sz="2400" b="1" u="sng" dirty="0" smtClean="0"/>
          </a:p>
          <a:p>
            <a:pPr marL="0" indent="0" algn="just">
              <a:buNone/>
            </a:pPr>
            <a:r>
              <a:rPr lang="es-CR" sz="2400" dirty="0" smtClean="0"/>
              <a:t>El índice de </a:t>
            </a:r>
            <a:r>
              <a:rPr lang="es-CR" sz="2400" dirty="0" err="1" smtClean="0"/>
              <a:t>Gini</a:t>
            </a:r>
            <a:r>
              <a:rPr lang="es-CR" sz="2400" dirty="0" smtClean="0"/>
              <a:t> establece como principio de funcionalidad: “Si </a:t>
            </a:r>
            <a:r>
              <a:rPr lang="es-CR" sz="2400" dirty="0"/>
              <a:t>seleccionamos </a:t>
            </a:r>
            <a:r>
              <a:rPr lang="es-CR" sz="2400" dirty="0" smtClean="0"/>
              <a:t>aleatoriamente </a:t>
            </a:r>
            <a:r>
              <a:rPr lang="es-CR" sz="2400" dirty="0"/>
              <a:t>dos í</a:t>
            </a:r>
            <a:r>
              <a:rPr lang="es-CR" sz="2400" dirty="0" smtClean="0"/>
              <a:t>tems </a:t>
            </a:r>
            <a:r>
              <a:rPr lang="es-CR" sz="2400" dirty="0"/>
              <a:t>de una población, entonces estos deben ser de la misma clase y la probabilidad de esto es 1 si la población es pura</a:t>
            </a:r>
            <a:r>
              <a:rPr lang="es-CR" sz="2400" dirty="0" smtClean="0"/>
              <a:t>”.</a:t>
            </a:r>
            <a:r>
              <a:rPr lang="es-CR" sz="2400" dirty="0"/>
              <a:t> </a:t>
            </a:r>
            <a:r>
              <a:rPr lang="es-CR" sz="2400" dirty="0" smtClean="0"/>
              <a:t> Así es un poco raro de entender… ya lo veremos de forma matemática.</a:t>
            </a:r>
            <a:endParaRPr lang="es-CR" sz="2400" b="1" dirty="0" smtClean="0"/>
          </a:p>
          <a:p>
            <a:pPr marL="0" indent="0" algn="just">
              <a:buNone/>
            </a:pPr>
            <a:endParaRPr lang="es-CR" sz="2400" dirty="0"/>
          </a:p>
          <a:p>
            <a:pPr marL="0" indent="0" algn="just">
              <a:buNone/>
            </a:pPr>
            <a:r>
              <a:rPr lang="es-CR" sz="2400" dirty="0" err="1" smtClean="0"/>
              <a:t>Gini</a:t>
            </a:r>
            <a:r>
              <a:rPr lang="es-CR" sz="2400" dirty="0" smtClean="0"/>
              <a:t> trabaja como:</a:t>
            </a:r>
          </a:p>
          <a:p>
            <a:pPr algn="just"/>
            <a:endParaRPr lang="es-CR" sz="2400" dirty="0"/>
          </a:p>
          <a:p>
            <a:pPr marL="0" indent="0" algn="just">
              <a:buNone/>
            </a:pPr>
            <a:r>
              <a:rPr lang="es-CR" sz="2400" dirty="0" smtClean="0"/>
              <a:t>1.Funciona </a:t>
            </a:r>
            <a:r>
              <a:rPr lang="es-CR" sz="2400" dirty="0"/>
              <a:t>con la variable objetivo categórica "Éxito" o "Fracaso</a:t>
            </a:r>
            <a:r>
              <a:rPr lang="es-CR" sz="2400" dirty="0" smtClean="0"/>
              <a:t>".</a:t>
            </a:r>
          </a:p>
          <a:p>
            <a:pPr marL="0" indent="0" algn="just">
              <a:buNone/>
            </a:pPr>
            <a:r>
              <a:rPr lang="es-CR" sz="2400" dirty="0" smtClean="0"/>
              <a:t>2</a:t>
            </a:r>
            <a:r>
              <a:rPr lang="es-CR" sz="2400" dirty="0"/>
              <a:t>. Realiza solamente divisiones </a:t>
            </a:r>
            <a:r>
              <a:rPr lang="es-CR" sz="2400" dirty="0" smtClean="0"/>
              <a:t>binarias</a:t>
            </a:r>
          </a:p>
          <a:p>
            <a:pPr marL="0" indent="0" algn="just">
              <a:buNone/>
            </a:pPr>
            <a:r>
              <a:rPr lang="es-CR" sz="2400" dirty="0" smtClean="0"/>
              <a:t>3</a:t>
            </a:r>
            <a:r>
              <a:rPr lang="es-CR" sz="2400" dirty="0"/>
              <a:t>. Mayor el valor de </a:t>
            </a:r>
            <a:r>
              <a:rPr lang="es-CR" sz="2400" dirty="0" err="1"/>
              <a:t>Gini</a:t>
            </a:r>
            <a:r>
              <a:rPr lang="es-CR" sz="2400" dirty="0"/>
              <a:t> mayor la homogeneidad</a:t>
            </a:r>
            <a:r>
              <a:rPr lang="es-CR" sz="2400" dirty="0" smtClean="0"/>
              <a:t>.</a:t>
            </a:r>
          </a:p>
          <a:p>
            <a:pPr marL="0" indent="0" algn="just">
              <a:buNone/>
            </a:pPr>
            <a:r>
              <a:rPr lang="es-CR" sz="2400" dirty="0" smtClean="0"/>
              <a:t>4</a:t>
            </a:r>
            <a:r>
              <a:rPr lang="es-CR" sz="2400" dirty="0"/>
              <a:t>. </a:t>
            </a:r>
            <a:r>
              <a:rPr lang="es-CR" sz="2400" dirty="0" smtClean="0"/>
              <a:t>El método CART </a:t>
            </a:r>
            <a:r>
              <a:rPr lang="es-CR" sz="2400" dirty="0"/>
              <a:t>(Árbol de clasificación y de regresión) utiliza el método </a:t>
            </a:r>
            <a:r>
              <a:rPr lang="es-CR" sz="2400" dirty="0" err="1"/>
              <a:t>Gini</a:t>
            </a:r>
            <a:r>
              <a:rPr lang="es-CR" sz="2400" dirty="0"/>
              <a:t> para crear divisiones </a:t>
            </a:r>
            <a:r>
              <a:rPr lang="es-CR" sz="2400" dirty="0" smtClean="0"/>
              <a:t>binarias… el que utilizamos en el presente curso</a:t>
            </a:r>
            <a:endParaRPr lang="es-CR" sz="2400" dirty="0"/>
          </a:p>
        </p:txBody>
      </p:sp>
      <p:sp>
        <p:nvSpPr>
          <p:cNvPr id="5" name="1 Título"/>
          <p:cNvSpPr>
            <a:spLocks noGrp="1"/>
          </p:cNvSpPr>
          <p:nvPr>
            <p:ph type="title"/>
          </p:nvPr>
        </p:nvSpPr>
        <p:spPr>
          <a:xfrm>
            <a:off x="0" y="44624"/>
            <a:ext cx="9144000" cy="864096"/>
          </a:xfrm>
        </p:spPr>
        <p:txBody>
          <a:bodyPr>
            <a:normAutofit/>
          </a:bodyPr>
          <a:lstStyle/>
          <a:p>
            <a:r>
              <a:rPr lang="es-CR" dirty="0" smtClean="0"/>
              <a:t>Partición / ramificación</a:t>
            </a:r>
            <a:endParaRPr lang="es-CR" dirty="0"/>
          </a:p>
        </p:txBody>
      </p:sp>
    </p:spTree>
    <p:extLst>
      <p:ext uri="{BB962C8B-B14F-4D97-AF65-F5344CB8AC3E}">
        <p14:creationId xmlns:p14="http://schemas.microsoft.com/office/powerpoint/2010/main" val="261319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79512" y="1052736"/>
            <a:ext cx="8784976" cy="5184576"/>
          </a:xfrm>
        </p:spPr>
        <p:txBody>
          <a:bodyPr>
            <a:normAutofit/>
          </a:bodyPr>
          <a:lstStyle/>
          <a:p>
            <a:pPr marL="0" indent="0" algn="just">
              <a:buNone/>
            </a:pPr>
            <a:r>
              <a:rPr lang="es-CR" sz="2400" dirty="0" smtClean="0"/>
              <a:t>Para obtener el índice de </a:t>
            </a:r>
            <a:r>
              <a:rPr lang="es-CR" sz="2400" dirty="0" err="1" smtClean="0"/>
              <a:t>Gini</a:t>
            </a:r>
            <a:r>
              <a:rPr lang="es-CR" sz="2400" dirty="0" smtClean="0"/>
              <a:t>, hacemos lo siguiente: </a:t>
            </a:r>
          </a:p>
          <a:p>
            <a:pPr marL="0" indent="0" algn="just">
              <a:buNone/>
            </a:pPr>
            <a:r>
              <a:rPr lang="es-CR" sz="2400" dirty="0" smtClean="0"/>
              <a:t>1</a:t>
            </a:r>
            <a:r>
              <a:rPr lang="es-CR" sz="2400" dirty="0"/>
              <a:t>. Calcular </a:t>
            </a:r>
            <a:r>
              <a:rPr lang="es-CR" sz="2400" dirty="0" err="1"/>
              <a:t>Gini</a:t>
            </a:r>
            <a:r>
              <a:rPr lang="es-CR" sz="2400" dirty="0"/>
              <a:t> para </a:t>
            </a:r>
            <a:r>
              <a:rPr lang="es-CR" sz="2400" dirty="0" err="1"/>
              <a:t>subnodos</a:t>
            </a:r>
            <a:r>
              <a:rPr lang="es-CR" sz="2400" dirty="0"/>
              <a:t>, usando la fórmula suma de cuadrado de probabilidad de éxito y fracaso (</a:t>
            </a:r>
            <a:r>
              <a:rPr lang="es-CR" sz="2400" b="1" dirty="0"/>
              <a:t>p ^ 2 + q ^ 2</a:t>
            </a:r>
            <a:r>
              <a:rPr lang="es-CR" sz="2400" dirty="0"/>
              <a:t>).</a:t>
            </a:r>
          </a:p>
          <a:p>
            <a:pPr marL="0" indent="0" algn="just">
              <a:buNone/>
            </a:pPr>
            <a:r>
              <a:rPr lang="es-CR" sz="2400" dirty="0"/>
              <a:t>2. Calcular el </a:t>
            </a:r>
            <a:r>
              <a:rPr lang="es-CR" sz="2400" dirty="0" err="1"/>
              <a:t>Gini</a:t>
            </a:r>
            <a:r>
              <a:rPr lang="es-CR" sz="2400" dirty="0"/>
              <a:t> para la división mediante el puntaje de </a:t>
            </a:r>
            <a:r>
              <a:rPr lang="es-CR" sz="2400" dirty="0" err="1"/>
              <a:t>Gini</a:t>
            </a:r>
            <a:r>
              <a:rPr lang="es-CR" sz="2400" dirty="0"/>
              <a:t> ponderado de cada nodo de esa división</a:t>
            </a:r>
          </a:p>
        </p:txBody>
      </p:sp>
      <p:pic>
        <p:nvPicPr>
          <p:cNvPr id="26626" name="Picture 2" descr="https://www.analyticsvidhya.com/wp-content/uploads/2015/01/Decision_Tree_Algorithm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284984"/>
            <a:ext cx="8352928" cy="3388209"/>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a:spLocks noGrp="1"/>
          </p:cNvSpPr>
          <p:nvPr>
            <p:ph type="title"/>
          </p:nvPr>
        </p:nvSpPr>
        <p:spPr>
          <a:xfrm>
            <a:off x="0" y="44624"/>
            <a:ext cx="9144000" cy="864096"/>
          </a:xfrm>
        </p:spPr>
        <p:txBody>
          <a:bodyPr>
            <a:normAutofit/>
          </a:bodyPr>
          <a:lstStyle/>
          <a:p>
            <a:r>
              <a:rPr lang="es-CR" dirty="0" smtClean="0"/>
              <a:t>Partición / ramificación</a:t>
            </a:r>
            <a:endParaRPr lang="es-CR" dirty="0"/>
          </a:p>
        </p:txBody>
      </p:sp>
    </p:spTree>
    <p:extLst>
      <p:ext uri="{BB962C8B-B14F-4D97-AF65-F5344CB8AC3E}">
        <p14:creationId xmlns:p14="http://schemas.microsoft.com/office/powerpoint/2010/main" val="5296249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052736"/>
            <a:ext cx="8229600" cy="4525963"/>
          </a:xfrm>
        </p:spPr>
        <p:txBody>
          <a:bodyPr>
            <a:normAutofit/>
          </a:bodyPr>
          <a:lstStyle/>
          <a:p>
            <a:pPr marL="0" indent="0">
              <a:buNone/>
            </a:pPr>
            <a:r>
              <a:rPr lang="es-CR" sz="2400" dirty="0" smtClean="0"/>
              <a:t>Según la siguiente tabla:</a:t>
            </a:r>
            <a:endParaRPr lang="es-CR" sz="2400" dirty="0"/>
          </a:p>
        </p:txBody>
      </p:sp>
      <p:sp>
        <p:nvSpPr>
          <p:cNvPr id="4" name="1 Título"/>
          <p:cNvSpPr>
            <a:spLocks noGrp="1"/>
          </p:cNvSpPr>
          <p:nvPr>
            <p:ph type="title"/>
          </p:nvPr>
        </p:nvSpPr>
        <p:spPr>
          <a:xfrm>
            <a:off x="0" y="44624"/>
            <a:ext cx="9144000" cy="864096"/>
          </a:xfrm>
        </p:spPr>
        <p:txBody>
          <a:bodyPr>
            <a:normAutofit/>
          </a:bodyPr>
          <a:lstStyle/>
          <a:p>
            <a:r>
              <a:rPr lang="es-CR" dirty="0" smtClean="0"/>
              <a:t>Partición / ramificación</a:t>
            </a:r>
            <a:endParaRPr lang="es-CR"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8811738"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0158425"/>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908720"/>
            <a:ext cx="8856984" cy="5832648"/>
          </a:xfrm>
        </p:spPr>
        <p:txBody>
          <a:bodyPr>
            <a:normAutofit lnSpcReduction="10000"/>
          </a:bodyPr>
          <a:lstStyle/>
          <a:p>
            <a:pPr marL="0" indent="0" algn="just">
              <a:buNone/>
            </a:pPr>
            <a:r>
              <a:rPr lang="es-CR" sz="2400" b="1" u="sng" dirty="0" smtClean="0"/>
              <a:t>Chi-Cuadrado</a:t>
            </a:r>
          </a:p>
          <a:p>
            <a:pPr marL="0" indent="0" algn="just">
              <a:buNone/>
            </a:pPr>
            <a:endParaRPr lang="es-CR" sz="2400" dirty="0" smtClean="0"/>
          </a:p>
          <a:p>
            <a:pPr marL="0" indent="0" algn="just">
              <a:buNone/>
            </a:pPr>
            <a:r>
              <a:rPr lang="es-CR" sz="2400" dirty="0" smtClean="0"/>
              <a:t>Es </a:t>
            </a:r>
            <a:r>
              <a:rPr lang="es-CR" sz="2400" dirty="0"/>
              <a:t>un algoritmo para descubrir la significación estadística entre las diferencias entre los </a:t>
            </a:r>
            <a:r>
              <a:rPr lang="es-CR" sz="2400" dirty="0" err="1"/>
              <a:t>subnodos</a:t>
            </a:r>
            <a:r>
              <a:rPr lang="es-CR" sz="2400" dirty="0"/>
              <a:t> y el nodo padre. </a:t>
            </a:r>
            <a:r>
              <a:rPr lang="es-CR" sz="2400" dirty="0" smtClean="0"/>
              <a:t>Lo </a:t>
            </a:r>
            <a:r>
              <a:rPr lang="es-CR" sz="2400" dirty="0"/>
              <a:t>medimos por suma de cuadrados de diferencias estandarizadas entre las frecuencias observadas y esperadas de la variable objetivo</a:t>
            </a:r>
            <a:r>
              <a:rPr lang="es-CR" sz="2400" dirty="0" smtClean="0"/>
              <a:t>. Funciona como sigue:</a:t>
            </a:r>
            <a:endParaRPr lang="es-CR" sz="2400" dirty="0"/>
          </a:p>
          <a:p>
            <a:pPr algn="just"/>
            <a:endParaRPr lang="es-CR" sz="2400" dirty="0"/>
          </a:p>
          <a:p>
            <a:pPr marL="0" indent="0" algn="just">
              <a:buNone/>
            </a:pPr>
            <a:r>
              <a:rPr lang="es-CR" sz="2400" dirty="0"/>
              <a:t>1. Funciona con la variable objetivo categórica "Éxito" o "Fracaso".</a:t>
            </a:r>
          </a:p>
          <a:p>
            <a:pPr marL="0" indent="0" algn="just">
              <a:buNone/>
            </a:pPr>
            <a:r>
              <a:rPr lang="es-CR" sz="2400" dirty="0"/>
              <a:t>2. Puede realizar dos o más divisiones.</a:t>
            </a:r>
          </a:p>
          <a:p>
            <a:pPr marL="0" indent="0" algn="just">
              <a:buNone/>
            </a:pPr>
            <a:r>
              <a:rPr lang="es-CR" sz="2400" dirty="0"/>
              <a:t>3. Mayor el valor de Chi-Cuadrado mayor la significación estadística de las diferencias entre el sub-nodo y el nodo padre.</a:t>
            </a:r>
          </a:p>
          <a:p>
            <a:pPr marL="0" indent="0" algn="just">
              <a:buNone/>
            </a:pPr>
            <a:r>
              <a:rPr lang="es-CR" sz="2400" dirty="0"/>
              <a:t>4. Chi-cuadrado de cada nodo se calcula mediante la fórmula,</a:t>
            </a:r>
          </a:p>
          <a:p>
            <a:pPr marL="0" indent="0" algn="just">
              <a:buNone/>
            </a:pPr>
            <a:r>
              <a:rPr lang="es-CR" sz="2400" dirty="0"/>
              <a:t>5. Chi-cuadrado = ((Actual - Esperado) ^ 2 / Esperado) ^ 1/2</a:t>
            </a:r>
          </a:p>
          <a:p>
            <a:pPr marL="0" indent="0" algn="just">
              <a:buNone/>
            </a:pPr>
            <a:r>
              <a:rPr lang="es-CR" sz="2400" dirty="0"/>
              <a:t>6. Genera un árbol llamado CHAID (Chi-</a:t>
            </a:r>
            <a:r>
              <a:rPr lang="es-CR" sz="2400" dirty="0" err="1"/>
              <a:t>square</a:t>
            </a:r>
            <a:r>
              <a:rPr lang="es-CR" sz="2400" dirty="0"/>
              <a:t> </a:t>
            </a:r>
            <a:r>
              <a:rPr lang="es-CR" sz="2400" dirty="0" err="1"/>
              <a:t>Automatic</a:t>
            </a:r>
            <a:r>
              <a:rPr lang="es-CR" sz="2400" dirty="0"/>
              <a:t> </a:t>
            </a:r>
            <a:r>
              <a:rPr lang="es-CR" sz="2400" dirty="0" err="1"/>
              <a:t>Interaction</a:t>
            </a:r>
            <a:r>
              <a:rPr lang="es-CR" sz="2400" dirty="0"/>
              <a:t> Detector)</a:t>
            </a:r>
          </a:p>
        </p:txBody>
      </p:sp>
      <p:sp>
        <p:nvSpPr>
          <p:cNvPr id="6" name="1 Título"/>
          <p:cNvSpPr txBox="1">
            <a:spLocks/>
          </p:cNvSpPr>
          <p:nvPr/>
        </p:nvSpPr>
        <p:spPr>
          <a:xfrm>
            <a:off x="0" y="44624"/>
            <a:ext cx="9144000"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Partición / ramificación</a:t>
            </a:r>
            <a:endParaRPr lang="es-CR" dirty="0"/>
          </a:p>
        </p:txBody>
      </p:sp>
    </p:spTree>
    <p:extLst>
      <p:ext uri="{BB962C8B-B14F-4D97-AF65-F5344CB8AC3E}">
        <p14:creationId xmlns:p14="http://schemas.microsoft.com/office/powerpoint/2010/main" val="2619102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1340768"/>
            <a:ext cx="8856984" cy="5400600"/>
          </a:xfrm>
        </p:spPr>
        <p:txBody>
          <a:bodyPr>
            <a:normAutofit/>
          </a:bodyPr>
          <a:lstStyle/>
          <a:p>
            <a:pPr marL="0" indent="0" algn="just">
              <a:buNone/>
            </a:pPr>
            <a:r>
              <a:rPr lang="es-CR" sz="2400" dirty="0" smtClean="0"/>
              <a:t>Los Pasos </a:t>
            </a:r>
            <a:r>
              <a:rPr lang="es-CR" sz="2400" dirty="0"/>
              <a:t>para calcular el Chi cuadrado </a:t>
            </a:r>
            <a:r>
              <a:rPr lang="es-CR" sz="2400" dirty="0" smtClean="0"/>
              <a:t>serían:</a:t>
            </a:r>
            <a:endParaRPr lang="es-CR" sz="2400" dirty="0"/>
          </a:p>
          <a:p>
            <a:pPr algn="just"/>
            <a:r>
              <a:rPr lang="es-CR" sz="2400" dirty="0"/>
              <a:t>1. Calcular Chi-cuadrado para el nodo individual calculando la desviación para el éxito y el fracaso </a:t>
            </a:r>
            <a:endParaRPr lang="es-CR" sz="2400" dirty="0" smtClean="0"/>
          </a:p>
          <a:p>
            <a:pPr algn="just"/>
            <a:r>
              <a:rPr lang="es-CR" sz="2400" dirty="0" smtClean="0"/>
              <a:t>2</a:t>
            </a:r>
            <a:r>
              <a:rPr lang="es-CR" sz="2400" dirty="0"/>
              <a:t>. Calcular el Chi-cuadrado de Split usando la Suma de todo Chi-cuadrado de éxito y Fracaso de cada nodo de la división</a:t>
            </a:r>
          </a:p>
        </p:txBody>
      </p:sp>
      <p:pic>
        <p:nvPicPr>
          <p:cNvPr id="24578" name="Picture 2" descr="Decision Tree, Chi-Squ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789040"/>
            <a:ext cx="7134225" cy="1295401"/>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Decision Tree, Chi-Squ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301208"/>
            <a:ext cx="7134225" cy="1295401"/>
          </a:xfrm>
          <a:prstGeom prst="rect">
            <a:avLst/>
          </a:prstGeom>
          <a:noFill/>
          <a:extLst>
            <a:ext uri="{909E8E84-426E-40DD-AFC4-6F175D3DCCD1}">
              <a14:hiddenFill xmlns:a14="http://schemas.microsoft.com/office/drawing/2010/main">
                <a:solidFill>
                  <a:srgbClr val="FFFFFF"/>
                </a:solidFill>
              </a14:hiddenFill>
            </a:ext>
          </a:extLst>
        </p:spPr>
      </p:pic>
      <p:sp>
        <p:nvSpPr>
          <p:cNvPr id="2" name="1 Flecha derecha"/>
          <p:cNvSpPr/>
          <p:nvPr/>
        </p:nvSpPr>
        <p:spPr>
          <a:xfrm rot="10800000">
            <a:off x="7740352" y="4724771"/>
            <a:ext cx="936104" cy="43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8" name="1 Título"/>
          <p:cNvSpPr txBox="1">
            <a:spLocks/>
          </p:cNvSpPr>
          <p:nvPr/>
        </p:nvSpPr>
        <p:spPr>
          <a:xfrm>
            <a:off x="0" y="44624"/>
            <a:ext cx="9144000"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Partición / ramificación</a:t>
            </a:r>
            <a:endParaRPr lang="es-CR" dirty="0"/>
          </a:p>
        </p:txBody>
      </p:sp>
    </p:spTree>
    <p:extLst>
      <p:ext uri="{BB962C8B-B14F-4D97-AF65-F5344CB8AC3E}">
        <p14:creationId xmlns:p14="http://schemas.microsoft.com/office/powerpoint/2010/main" val="26840926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79512" y="908720"/>
            <a:ext cx="8712968" cy="5832648"/>
          </a:xfrm>
        </p:spPr>
        <p:txBody>
          <a:bodyPr>
            <a:normAutofit/>
          </a:bodyPr>
          <a:lstStyle/>
          <a:p>
            <a:pPr marL="0" indent="0" algn="just">
              <a:buNone/>
            </a:pPr>
            <a:r>
              <a:rPr lang="es-CR" sz="2400" b="1" u="sng" dirty="0" smtClean="0"/>
              <a:t>Ganancia de información </a:t>
            </a:r>
            <a:endParaRPr lang="es-CR" sz="2400" dirty="0" smtClean="0"/>
          </a:p>
          <a:p>
            <a:pPr marL="0" indent="0" algn="just">
              <a:buNone/>
            </a:pPr>
            <a:endParaRPr lang="es-CR" sz="2400" dirty="0" smtClean="0"/>
          </a:p>
          <a:p>
            <a:pPr marL="0" indent="0" algn="just">
              <a:buNone/>
            </a:pPr>
            <a:r>
              <a:rPr lang="es-CR" sz="2400" dirty="0" smtClean="0"/>
              <a:t>Si se observa la </a:t>
            </a:r>
            <a:r>
              <a:rPr lang="es-CR" sz="2400" dirty="0"/>
              <a:t>imagen de abajo y </a:t>
            </a:r>
            <a:r>
              <a:rPr lang="es-CR" sz="2400" dirty="0" smtClean="0"/>
              <a:t>se piensa </a:t>
            </a:r>
            <a:r>
              <a:rPr lang="es-CR" sz="2400" dirty="0"/>
              <a:t>qué nodo se puede describir fácilmente. Estoy seguro, su respuesta es C porque requiere menos información ya que todos los valores son similares. Por otro lado, B requiere más información para describirlo y A requiere la máxima información. En otras palabras, podemos decir que C es un nodo Puro, B es menos impuro y A es más impuro.</a:t>
            </a:r>
          </a:p>
        </p:txBody>
      </p:sp>
      <p:pic>
        <p:nvPicPr>
          <p:cNvPr id="23554" name="Picture 2" descr="Information Gain, Decision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293096"/>
            <a:ext cx="6019800" cy="2238376"/>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0" y="44624"/>
            <a:ext cx="9144000"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Partición / ramificación</a:t>
            </a:r>
            <a:endParaRPr lang="es-CR" dirty="0"/>
          </a:p>
        </p:txBody>
      </p:sp>
    </p:spTree>
    <p:extLst>
      <p:ext uri="{BB962C8B-B14F-4D97-AF65-F5344CB8AC3E}">
        <p14:creationId xmlns:p14="http://schemas.microsoft.com/office/powerpoint/2010/main" val="1811990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2 Marcador de contenido"/>
              <p:cNvSpPr>
                <a:spLocks noGrp="1"/>
              </p:cNvSpPr>
              <p:nvPr>
                <p:ph idx="1"/>
              </p:nvPr>
            </p:nvSpPr>
            <p:spPr>
              <a:xfrm>
                <a:off x="185622" y="1188790"/>
                <a:ext cx="6762642" cy="5480570"/>
              </a:xfrm>
            </p:spPr>
            <p:txBody>
              <a:bodyPr>
                <a:normAutofit/>
              </a:bodyPr>
              <a:lstStyle/>
              <a:p>
                <a:pPr marL="0" indent="0" algn="just">
                  <a:buNone/>
                </a:pPr>
                <a:r>
                  <a:rPr lang="es-CR" sz="2400" dirty="0" smtClean="0"/>
                  <a:t>En la ganancia de información utilizamos el indicador de Entropía, y este se suele definir como:</a:t>
                </a:r>
              </a:p>
              <a:p>
                <a:pPr marL="0" indent="0" algn="just">
                  <a:buNone/>
                </a:pPr>
                <a:endParaRPr lang="es-CR" sz="2400" dirty="0" smtClean="0"/>
              </a:p>
              <a:p>
                <a:pPr marL="0" indent="0" algn="just">
                  <a:buNone/>
                </a:pPr>
                <a14:m>
                  <m:oMathPara xmlns:m="http://schemas.openxmlformats.org/officeDocument/2006/math">
                    <m:oMathParaPr>
                      <m:jc m:val="centerGroup"/>
                    </m:oMathParaPr>
                    <m:oMath xmlns:m="http://schemas.openxmlformats.org/officeDocument/2006/math">
                      <m:r>
                        <a:rPr lang="es-CR" sz="2400" b="0" i="1" smtClean="0">
                          <a:latin typeface="Cambria Math"/>
                        </a:rPr>
                        <m:t>𝐸𝑛𝑡𝑟𝑜𝑝𝑖𝑎</m:t>
                      </m:r>
                      <m:r>
                        <a:rPr lang="es-CR" sz="2400" b="0" i="1" smtClean="0">
                          <a:latin typeface="Cambria Math"/>
                        </a:rPr>
                        <m:t>=−</m:t>
                      </m:r>
                      <m:r>
                        <a:rPr lang="es-CR" sz="2400" b="0" i="1" smtClean="0">
                          <a:latin typeface="Cambria Math"/>
                        </a:rPr>
                        <m:t>𝑝</m:t>
                      </m:r>
                      <m:r>
                        <a:rPr lang="es-CR" sz="2400" b="0" i="1" smtClean="0">
                          <a:latin typeface="Cambria Math"/>
                        </a:rPr>
                        <m:t>∗</m:t>
                      </m:r>
                      <m:func>
                        <m:funcPr>
                          <m:ctrlPr>
                            <a:rPr lang="es-CR" sz="2400" b="0" i="1" smtClean="0">
                              <a:latin typeface="Cambria Math"/>
                            </a:rPr>
                          </m:ctrlPr>
                        </m:funcPr>
                        <m:fName>
                          <m:sSub>
                            <m:sSubPr>
                              <m:ctrlPr>
                                <a:rPr lang="es-CR" sz="2400" b="0" i="1" smtClean="0">
                                  <a:latin typeface="Cambria Math"/>
                                </a:rPr>
                              </m:ctrlPr>
                            </m:sSubPr>
                            <m:e>
                              <m:r>
                                <m:rPr>
                                  <m:sty m:val="p"/>
                                </m:rPr>
                                <a:rPr lang="es-CR" sz="2400" b="0" i="0" smtClean="0">
                                  <a:latin typeface="Cambria Math"/>
                                </a:rPr>
                                <m:t>log</m:t>
                              </m:r>
                            </m:e>
                            <m:sub>
                              <m:r>
                                <a:rPr lang="es-CR" sz="2400" b="0" i="1" smtClean="0">
                                  <a:latin typeface="Cambria Math"/>
                                </a:rPr>
                                <m:t>2</m:t>
                              </m:r>
                            </m:sub>
                          </m:sSub>
                        </m:fName>
                        <m:e>
                          <m:d>
                            <m:dPr>
                              <m:ctrlPr>
                                <a:rPr lang="es-CR" sz="2400" b="0" i="1" smtClean="0">
                                  <a:latin typeface="Cambria Math"/>
                                </a:rPr>
                              </m:ctrlPr>
                            </m:dPr>
                            <m:e>
                              <m:r>
                                <a:rPr lang="es-CR" sz="2400" b="0" i="1" smtClean="0">
                                  <a:latin typeface="Cambria Math"/>
                                </a:rPr>
                                <m:t>𝑝</m:t>
                              </m:r>
                            </m:e>
                          </m:d>
                          <m:r>
                            <a:rPr lang="es-CR" sz="2400" b="0" i="1" smtClean="0">
                              <a:latin typeface="Cambria Math"/>
                            </a:rPr>
                            <m:t>−</m:t>
                          </m:r>
                          <m:r>
                            <a:rPr lang="es-CR" sz="2400" b="0" i="1" smtClean="0">
                              <a:latin typeface="Cambria Math"/>
                            </a:rPr>
                            <m:t>𝑞</m:t>
                          </m:r>
                          <m:r>
                            <a:rPr lang="es-CR" sz="2400" b="0" i="1" smtClean="0">
                              <a:latin typeface="Cambria Math"/>
                            </a:rPr>
                            <m:t>∗</m:t>
                          </m:r>
                          <m:func>
                            <m:funcPr>
                              <m:ctrlPr>
                                <a:rPr lang="es-CR" sz="2400" b="0" i="1" smtClean="0">
                                  <a:latin typeface="Cambria Math"/>
                                </a:rPr>
                              </m:ctrlPr>
                            </m:funcPr>
                            <m:fName>
                              <m:sSub>
                                <m:sSubPr>
                                  <m:ctrlPr>
                                    <a:rPr lang="es-CR" sz="2400" b="0" i="1" smtClean="0">
                                      <a:latin typeface="Cambria Math"/>
                                    </a:rPr>
                                  </m:ctrlPr>
                                </m:sSubPr>
                                <m:e>
                                  <m:r>
                                    <m:rPr>
                                      <m:sty m:val="p"/>
                                    </m:rPr>
                                    <a:rPr lang="es-CR" sz="2400" b="0" i="0" smtClean="0">
                                      <a:latin typeface="Cambria Math"/>
                                    </a:rPr>
                                    <m:t>log</m:t>
                                  </m:r>
                                </m:e>
                                <m:sub>
                                  <m:r>
                                    <a:rPr lang="es-CR" sz="2400" b="0" i="1" smtClean="0">
                                      <a:latin typeface="Cambria Math"/>
                                    </a:rPr>
                                    <m:t>2</m:t>
                                  </m:r>
                                </m:sub>
                              </m:sSub>
                            </m:fName>
                            <m:e>
                              <m:r>
                                <a:rPr lang="es-CR" sz="2400" b="0" i="1" smtClean="0">
                                  <a:latin typeface="Cambria Math"/>
                                </a:rPr>
                                <m:t>(</m:t>
                              </m:r>
                              <m:r>
                                <a:rPr lang="es-CR" sz="2400" b="0" i="1" smtClean="0">
                                  <a:latin typeface="Cambria Math"/>
                                </a:rPr>
                                <m:t>𝑞</m:t>
                              </m:r>
                              <m:r>
                                <a:rPr lang="es-CR" sz="2400" b="0" i="1" smtClean="0">
                                  <a:latin typeface="Cambria Math"/>
                                </a:rPr>
                                <m:t>)</m:t>
                              </m:r>
                            </m:e>
                          </m:func>
                        </m:e>
                      </m:func>
                    </m:oMath>
                  </m:oMathPara>
                </a14:m>
                <a:endParaRPr lang="es-CR" sz="2400" dirty="0" smtClean="0"/>
              </a:p>
              <a:p>
                <a:pPr marL="0" indent="0" algn="just">
                  <a:buNone/>
                </a:pPr>
                <a:endParaRPr lang="es-CR" sz="2400" dirty="0"/>
              </a:p>
              <a:p>
                <a:pPr marL="0" indent="0" algn="just">
                  <a:buNone/>
                </a:pPr>
                <a:r>
                  <a:rPr lang="es-CR" sz="2400" dirty="0"/>
                  <a:t>Aquí, p y q es la probabilidad de </a:t>
                </a:r>
                <a:r>
                  <a:rPr lang="es-CR" sz="2400" dirty="0" smtClean="0"/>
                  <a:t>“éxito” </a:t>
                </a:r>
                <a:r>
                  <a:rPr lang="es-CR" sz="2400" dirty="0"/>
                  <a:t>y </a:t>
                </a:r>
                <a:r>
                  <a:rPr lang="es-CR" sz="2400" dirty="0" smtClean="0"/>
                  <a:t>“fracaso” </a:t>
                </a:r>
                <a:r>
                  <a:rPr lang="es-CR" sz="2400" dirty="0"/>
                  <a:t>respectivamente en el nodo. La entropía es también usada con variable objetivo categórica. </a:t>
                </a:r>
                <a:r>
                  <a:rPr lang="es-CR" sz="2400" dirty="0" smtClean="0"/>
                  <a:t>Se </a:t>
                </a:r>
                <a:r>
                  <a:rPr lang="es-CR" sz="2400" dirty="0" err="1"/>
                  <a:t>escoje</a:t>
                </a:r>
                <a:r>
                  <a:rPr lang="es-CR" sz="2400" dirty="0"/>
                  <a:t> la división con la entropía más baja comparada con el nodo padre y otras variables de división. Mientras menor la entropía, mejor</a:t>
                </a:r>
                <a:r>
                  <a:rPr lang="es-CR" sz="2400" dirty="0" smtClean="0"/>
                  <a:t>.</a:t>
                </a:r>
              </a:p>
              <a:p>
                <a:pPr marL="0" indent="0" algn="just">
                  <a:buNone/>
                </a:pPr>
                <a:endParaRPr lang="es-CR" sz="2400" dirty="0"/>
              </a:p>
              <a:p>
                <a:pPr marL="0" indent="0" algn="just">
                  <a:buNone/>
                </a:pPr>
                <a:r>
                  <a:rPr lang="es-CR" sz="2400" dirty="0" smtClean="0"/>
                  <a:t>Sigamos con el mismo ejemplo de antes…</a:t>
                </a:r>
                <a:endParaRPr lang="es-CR" sz="2400" dirty="0"/>
              </a:p>
            </p:txBody>
          </p:sp>
        </mc:Choice>
        <mc:Fallback xmlns="">
          <p:sp>
            <p:nvSpPr>
              <p:cNvPr id="4" name="2 Marcador de contenido"/>
              <p:cNvSpPr>
                <a:spLocks noGrp="1" noRot="1" noChangeAspect="1" noMove="1" noResize="1" noEditPoints="1" noAdjustHandles="1" noChangeArrowheads="1" noChangeShapeType="1" noTextEdit="1"/>
              </p:cNvSpPr>
              <p:nvPr>
                <p:ph idx="1"/>
              </p:nvPr>
            </p:nvSpPr>
            <p:spPr>
              <a:xfrm>
                <a:off x="185622" y="1188790"/>
                <a:ext cx="6762642" cy="5480570"/>
              </a:xfrm>
              <a:blipFill rotWithShape="1">
                <a:blip r:embed="rId2"/>
                <a:stretch>
                  <a:fillRect l="-1351" t="-890" r="-1351"/>
                </a:stretch>
              </a:blipFill>
            </p:spPr>
            <p:txBody>
              <a:bodyPr/>
              <a:lstStyle/>
              <a:p>
                <a:r>
                  <a:rPr lang="es-CR">
                    <a:noFill/>
                  </a:rPr>
                  <a:t> </a:t>
                </a:r>
              </a:p>
            </p:txBody>
          </p:sp>
        </mc:Fallback>
      </mc:AlternateContent>
      <p:sp>
        <p:nvSpPr>
          <p:cNvPr id="6" name="1 Título"/>
          <p:cNvSpPr txBox="1">
            <a:spLocks/>
          </p:cNvSpPr>
          <p:nvPr/>
        </p:nvSpPr>
        <p:spPr>
          <a:xfrm>
            <a:off x="0" y="44624"/>
            <a:ext cx="9144000"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Partición / ramificación</a:t>
            </a:r>
            <a:endParaRPr lang="es-CR" dirty="0"/>
          </a:p>
        </p:txBody>
      </p:sp>
    </p:spTree>
    <p:extLst>
      <p:ext uri="{BB962C8B-B14F-4D97-AF65-F5344CB8AC3E}">
        <p14:creationId xmlns:p14="http://schemas.microsoft.com/office/powerpoint/2010/main" val="1730015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0" y="44624"/>
            <a:ext cx="9144000"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Partición / ramificación</a:t>
            </a:r>
            <a:endParaRPr lang="es-CR"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8486050"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2769414"/>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2 Marcador de contenido"/>
              <p:cNvSpPr>
                <a:spLocks noGrp="1"/>
              </p:cNvSpPr>
              <p:nvPr>
                <p:ph idx="1"/>
              </p:nvPr>
            </p:nvSpPr>
            <p:spPr>
              <a:xfrm>
                <a:off x="107504" y="980728"/>
                <a:ext cx="8928992" cy="5760640"/>
              </a:xfrm>
            </p:spPr>
            <p:txBody>
              <a:bodyPr>
                <a:normAutofit lnSpcReduction="10000"/>
              </a:bodyPr>
              <a:lstStyle/>
              <a:p>
                <a:pPr marL="0" indent="0" algn="just">
                  <a:buNone/>
                </a:pPr>
                <a:r>
                  <a:rPr lang="es-CR" sz="2400" b="1" u="sng" dirty="0" smtClean="0"/>
                  <a:t>Reducción en la varianza (regresión) </a:t>
                </a:r>
              </a:p>
              <a:p>
                <a:pPr marL="0" indent="0" algn="just">
                  <a:buNone/>
                </a:pPr>
                <a:endParaRPr lang="es-CR" sz="2400" b="1" u="sng" dirty="0"/>
              </a:p>
              <a:p>
                <a:pPr marL="0" indent="0" algn="just">
                  <a:buNone/>
                </a:pPr>
                <a:r>
                  <a:rPr lang="es-CR" sz="2400" dirty="0"/>
                  <a:t>Los algoritmos anteriores se aplicaban para problemas de clasificación con variables objetivo categóricas. La reducción en la varianza es un algoritmo usado para variables objetivo continuas (problemas de regresión). Este algoritmo usa la fórmula estándar de la varianza para escoger el criterio de división. La división con la varianza más baja se </a:t>
                </a:r>
                <a:r>
                  <a:rPr lang="es-CR" sz="2400" dirty="0" err="1"/>
                  <a:t>escoje</a:t>
                </a:r>
                <a:r>
                  <a:rPr lang="es-CR" sz="2400" dirty="0"/>
                  <a:t> para dividir la población:</a:t>
                </a:r>
                <a:r>
                  <a:rPr lang="es-CR" sz="2400" b="1" u="sng" dirty="0" smtClean="0"/>
                  <a:t> </a:t>
                </a:r>
              </a:p>
              <a:p>
                <a:pPr marL="0" indent="0" algn="just">
                  <a:buNone/>
                </a:pPr>
                <a:endParaRPr lang="es-CR" sz="2400" b="1" u="sng" dirty="0"/>
              </a:p>
              <a:p>
                <a:pPr marL="0" indent="0" algn="just">
                  <a:buNone/>
                </a:pPr>
                <a14:m>
                  <m:oMathPara xmlns:m="http://schemas.openxmlformats.org/officeDocument/2006/math">
                    <m:oMathParaPr>
                      <m:jc m:val="centerGroup"/>
                    </m:oMathParaPr>
                    <m:oMath xmlns:m="http://schemas.openxmlformats.org/officeDocument/2006/math">
                      <m:r>
                        <a:rPr lang="es-CR" sz="2400" b="0" i="1" smtClean="0">
                          <a:latin typeface="Cambria Math"/>
                        </a:rPr>
                        <m:t>𝑉𝑎𝑟𝑖𝑎𝑛𝑧𝑎</m:t>
                      </m:r>
                      <m:r>
                        <a:rPr lang="es-CR" sz="2400" b="0" i="1" smtClean="0">
                          <a:latin typeface="Cambria Math"/>
                        </a:rPr>
                        <m:t>= </m:t>
                      </m:r>
                      <m:f>
                        <m:fPr>
                          <m:ctrlPr>
                            <a:rPr lang="es-CR" sz="2400" b="0" i="1" smtClean="0">
                              <a:latin typeface="Cambria Math"/>
                            </a:rPr>
                          </m:ctrlPr>
                        </m:fPr>
                        <m:num>
                          <m:nary>
                            <m:naryPr>
                              <m:chr m:val="∑"/>
                              <m:subHide m:val="on"/>
                              <m:supHide m:val="on"/>
                              <m:ctrlPr>
                                <a:rPr lang="es-CR" sz="2400" b="0" i="1" smtClean="0">
                                  <a:latin typeface="Cambria Math"/>
                                </a:rPr>
                              </m:ctrlPr>
                            </m:naryPr>
                            <m:sub/>
                            <m:sup/>
                            <m:e>
                              <m:sSup>
                                <m:sSupPr>
                                  <m:ctrlPr>
                                    <a:rPr lang="es-CR" sz="2400" b="0" i="1" smtClean="0">
                                      <a:latin typeface="Cambria Math"/>
                                    </a:rPr>
                                  </m:ctrlPr>
                                </m:sSupPr>
                                <m:e>
                                  <m:d>
                                    <m:dPr>
                                      <m:ctrlPr>
                                        <a:rPr lang="es-CR" sz="2400" b="0" i="1" smtClean="0">
                                          <a:latin typeface="Cambria Math"/>
                                        </a:rPr>
                                      </m:ctrlPr>
                                    </m:dPr>
                                    <m:e>
                                      <m:sSub>
                                        <m:sSubPr>
                                          <m:ctrlPr>
                                            <a:rPr lang="es-CR" sz="2400" b="0" i="1" smtClean="0">
                                              <a:latin typeface="Cambria Math"/>
                                            </a:rPr>
                                          </m:ctrlPr>
                                        </m:sSubPr>
                                        <m:e>
                                          <m:r>
                                            <a:rPr lang="es-CR" sz="2400" b="0" i="1" smtClean="0">
                                              <a:latin typeface="Cambria Math"/>
                                            </a:rPr>
                                            <m:t>𝑥</m:t>
                                          </m:r>
                                        </m:e>
                                        <m:sub>
                                          <m:r>
                                            <a:rPr lang="es-CR" sz="2400" b="0" i="1" smtClean="0">
                                              <a:latin typeface="Cambria Math"/>
                                            </a:rPr>
                                            <m:t>𝑖</m:t>
                                          </m:r>
                                        </m:sub>
                                      </m:sSub>
                                      <m:r>
                                        <a:rPr lang="es-CR" sz="2400" b="0" i="1" smtClean="0">
                                          <a:latin typeface="Cambria Math"/>
                                        </a:rPr>
                                        <m:t>−</m:t>
                                      </m:r>
                                      <m:acc>
                                        <m:accPr>
                                          <m:chr m:val="̅"/>
                                          <m:ctrlPr>
                                            <a:rPr lang="es-CR" sz="2400" b="0" i="1" smtClean="0">
                                              <a:latin typeface="Cambria Math"/>
                                            </a:rPr>
                                          </m:ctrlPr>
                                        </m:accPr>
                                        <m:e>
                                          <m:r>
                                            <a:rPr lang="es-CR" sz="2400" i="1">
                                              <a:latin typeface="Cambria Math"/>
                                            </a:rPr>
                                            <m:t>𝑥</m:t>
                                          </m:r>
                                        </m:e>
                                      </m:acc>
                                    </m:e>
                                  </m:d>
                                </m:e>
                                <m:sup>
                                  <m:r>
                                    <a:rPr lang="es-CR" sz="2400" b="0" i="1" smtClean="0">
                                      <a:latin typeface="Cambria Math"/>
                                    </a:rPr>
                                    <m:t>2</m:t>
                                  </m:r>
                                </m:sup>
                              </m:sSup>
                            </m:e>
                          </m:nary>
                        </m:num>
                        <m:den>
                          <m:r>
                            <a:rPr lang="es-CR" sz="2400" b="0" i="1" smtClean="0">
                              <a:latin typeface="Cambria Math"/>
                            </a:rPr>
                            <m:t>𝑛</m:t>
                          </m:r>
                        </m:den>
                      </m:f>
                    </m:oMath>
                  </m:oMathPara>
                </a14:m>
                <a:endParaRPr lang="es-CR" sz="2400" dirty="0"/>
              </a:p>
              <a:p>
                <a:pPr marL="0" indent="0" algn="just">
                  <a:buNone/>
                </a:pPr>
                <a:r>
                  <a:rPr lang="es-CR" sz="2400" dirty="0" smtClean="0"/>
                  <a:t>Para el cálculo:</a:t>
                </a:r>
              </a:p>
              <a:p>
                <a:pPr marL="0" indent="0" algn="just">
                  <a:buNone/>
                </a:pPr>
                <a:r>
                  <a:rPr lang="es-CR" sz="2400" dirty="0" smtClean="0"/>
                  <a:t>1. Se calcular </a:t>
                </a:r>
                <a:r>
                  <a:rPr lang="es-CR" sz="2400" dirty="0"/>
                  <a:t>la varianza para cada nodo.</a:t>
                </a:r>
              </a:p>
              <a:p>
                <a:pPr marL="0" indent="0">
                  <a:buNone/>
                </a:pPr>
                <a:r>
                  <a:rPr lang="es-CR" sz="2400" dirty="0" smtClean="0"/>
                  <a:t>2. Se calcula </a:t>
                </a:r>
                <a:r>
                  <a:rPr lang="es-CR" sz="2400" dirty="0"/>
                  <a:t>la varianza para cada división como un promedio ponderado de las varianzas de cada nodo.</a:t>
                </a:r>
              </a:p>
              <a:p>
                <a:pPr marL="0" indent="0" algn="just">
                  <a:buNone/>
                </a:pPr>
                <a:endParaRPr lang="es-CR" sz="2400" dirty="0" smtClean="0"/>
              </a:p>
              <a:p>
                <a:pPr marL="0" indent="0" algn="just">
                  <a:buNone/>
                </a:pPr>
                <a:endParaRPr lang="es-CR" sz="2400" dirty="0"/>
              </a:p>
            </p:txBody>
          </p:sp>
        </mc:Choice>
        <mc:Fallback xmlns="">
          <p:sp>
            <p:nvSpPr>
              <p:cNvPr id="4" name="2 Marcador de contenido"/>
              <p:cNvSpPr>
                <a:spLocks noGrp="1" noRot="1" noChangeAspect="1" noMove="1" noResize="1" noEditPoints="1" noAdjustHandles="1" noChangeArrowheads="1" noChangeShapeType="1" noTextEdit="1"/>
              </p:cNvSpPr>
              <p:nvPr>
                <p:ph idx="1"/>
              </p:nvPr>
            </p:nvSpPr>
            <p:spPr>
              <a:xfrm>
                <a:off x="107504" y="980728"/>
                <a:ext cx="8928992" cy="5760640"/>
              </a:xfrm>
              <a:blipFill rotWithShape="1">
                <a:blip r:embed="rId2"/>
                <a:stretch>
                  <a:fillRect l="-1093" t="-1481" r="-1093"/>
                </a:stretch>
              </a:blipFill>
            </p:spPr>
            <p:txBody>
              <a:bodyPr/>
              <a:lstStyle/>
              <a:p>
                <a:r>
                  <a:rPr lang="es-CR">
                    <a:noFill/>
                  </a:rPr>
                  <a:t> </a:t>
                </a:r>
              </a:p>
            </p:txBody>
          </p:sp>
        </mc:Fallback>
      </mc:AlternateContent>
      <p:sp>
        <p:nvSpPr>
          <p:cNvPr id="6" name="1 Título"/>
          <p:cNvSpPr txBox="1">
            <a:spLocks/>
          </p:cNvSpPr>
          <p:nvPr/>
        </p:nvSpPr>
        <p:spPr>
          <a:xfrm>
            <a:off x="0" y="44624"/>
            <a:ext cx="9144000"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Partición / ramificación</a:t>
            </a:r>
            <a:endParaRPr lang="es-CR" dirty="0"/>
          </a:p>
        </p:txBody>
      </p:sp>
    </p:spTree>
    <p:extLst>
      <p:ext uri="{BB962C8B-B14F-4D97-AF65-F5344CB8AC3E}">
        <p14:creationId xmlns:p14="http://schemas.microsoft.com/office/powerpoint/2010/main" val="30260303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Introducción</a:t>
            </a:r>
            <a:endParaRPr lang="es-CR" dirty="0"/>
          </a:p>
        </p:txBody>
      </p:sp>
    </p:spTree>
    <p:extLst>
      <p:ext uri="{BB962C8B-B14F-4D97-AF65-F5344CB8AC3E}">
        <p14:creationId xmlns:p14="http://schemas.microsoft.com/office/powerpoint/2010/main" val="3028553717"/>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40768"/>
            <a:ext cx="8424936" cy="5407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0" y="44624"/>
            <a:ext cx="9144000" cy="8640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Partición / ramificación</a:t>
            </a:r>
            <a:endParaRPr lang="es-CR" dirty="0"/>
          </a:p>
        </p:txBody>
      </p:sp>
    </p:spTree>
    <p:extLst>
      <p:ext uri="{BB962C8B-B14F-4D97-AF65-F5344CB8AC3E}">
        <p14:creationId xmlns:p14="http://schemas.microsoft.com/office/powerpoint/2010/main" val="703688402"/>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1</a:t>
            </a:r>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2</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3</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Introducción</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Principios del árbol de decisión</a:t>
            </a:r>
            <a:endParaRPr lang="es-CR" dirty="0"/>
          </a:p>
        </p:txBody>
      </p:sp>
      <p:sp>
        <p:nvSpPr>
          <p:cNvPr id="10" name="9 Rectángulo redondeado"/>
          <p:cNvSpPr/>
          <p:nvPr/>
        </p:nvSpPr>
        <p:spPr>
          <a:xfrm>
            <a:off x="6153777"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AC vs AR </a:t>
            </a:r>
            <a:br>
              <a:rPr lang="es-CR" dirty="0" smtClean="0"/>
            </a:br>
            <a:r>
              <a:rPr lang="es-CR" dirty="0" smtClean="0"/>
              <a:t> ventajas y desventajas</a:t>
            </a:r>
            <a:endParaRPr lang="es-CR" dirty="0"/>
          </a:p>
        </p:txBody>
      </p:sp>
      <p:sp>
        <p:nvSpPr>
          <p:cNvPr id="11" name="10 Elipse"/>
          <p:cNvSpPr/>
          <p:nvPr/>
        </p:nvSpPr>
        <p:spPr>
          <a:xfrm>
            <a:off x="5003414"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4</a:t>
            </a:r>
          </a:p>
        </p:txBody>
      </p:sp>
      <p:sp>
        <p:nvSpPr>
          <p:cNvPr id="12" name="11 Elipse"/>
          <p:cNvSpPr/>
          <p:nvPr/>
        </p:nvSpPr>
        <p:spPr>
          <a:xfrm>
            <a:off x="5003414"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5</a:t>
            </a:r>
          </a:p>
        </p:txBody>
      </p:sp>
      <p:sp>
        <p:nvSpPr>
          <p:cNvPr id="14" name="13 Rectángulo redondeado"/>
          <p:cNvSpPr/>
          <p:nvPr/>
        </p:nvSpPr>
        <p:spPr>
          <a:xfrm>
            <a:off x="6153777"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Partición / ramificación</a:t>
            </a:r>
            <a:endParaRPr lang="es-CR" dirty="0"/>
          </a:p>
        </p:txBody>
      </p:sp>
      <p:sp>
        <p:nvSpPr>
          <p:cNvPr id="15" name="14 Elipse"/>
          <p:cNvSpPr/>
          <p:nvPr/>
        </p:nvSpPr>
        <p:spPr>
          <a:xfrm>
            <a:off x="5003414" y="5336460"/>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6</a:t>
            </a:r>
          </a:p>
        </p:txBody>
      </p:sp>
      <p:sp>
        <p:nvSpPr>
          <p:cNvPr id="16" name="15 Rectángulo redondeado"/>
          <p:cNvSpPr/>
          <p:nvPr/>
        </p:nvSpPr>
        <p:spPr>
          <a:xfrm>
            <a:off x="6153777" y="5397909"/>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Estimación, el sobre ajuste y la poda</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Terminología</a:t>
            </a:r>
            <a:endParaRPr lang="es-CR" dirty="0"/>
          </a:p>
        </p:txBody>
      </p:sp>
    </p:spTree>
    <p:extLst>
      <p:ext uri="{BB962C8B-B14F-4D97-AF65-F5344CB8AC3E}">
        <p14:creationId xmlns:p14="http://schemas.microsoft.com/office/powerpoint/2010/main" val="1103817127"/>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124744"/>
            <a:ext cx="8928992" cy="4525963"/>
          </a:xfrm>
        </p:spPr>
        <p:txBody>
          <a:bodyPr>
            <a:normAutofit/>
          </a:bodyPr>
          <a:lstStyle/>
          <a:p>
            <a:pPr marL="0" indent="0" algn="just">
              <a:buNone/>
            </a:pPr>
            <a:r>
              <a:rPr lang="es-CR" sz="2400" dirty="0" smtClean="0"/>
              <a:t>En cualquier tipo de modelización, se tiene el gran problema de estimar de forma efectiva el conjunto de datos: no ser ni tan específico, y no ser  tan “general”. Se busca el punto medio.</a:t>
            </a:r>
            <a:endParaRPr lang="es-CR" sz="2400" dirty="0"/>
          </a:p>
        </p:txBody>
      </p:sp>
      <p:sp>
        <p:nvSpPr>
          <p:cNvPr id="4" name="1 Título"/>
          <p:cNvSpPr>
            <a:spLocks noGrp="1"/>
          </p:cNvSpPr>
          <p:nvPr>
            <p:ph type="title"/>
          </p:nvPr>
        </p:nvSpPr>
        <p:spPr>
          <a:xfrm>
            <a:off x="107504" y="44624"/>
            <a:ext cx="8964488" cy="864096"/>
          </a:xfrm>
        </p:spPr>
        <p:txBody>
          <a:bodyPr>
            <a:noAutofit/>
          </a:bodyPr>
          <a:lstStyle/>
          <a:p>
            <a:r>
              <a:rPr lang="es-CR" sz="3200" dirty="0" smtClean="0"/>
              <a:t>Estimación, sobre ajuste y la poda</a:t>
            </a:r>
            <a:endParaRPr lang="es-CR" sz="3200" dirty="0"/>
          </a:p>
        </p:txBody>
      </p:sp>
      <p:pic>
        <p:nvPicPr>
          <p:cNvPr id="2050" name="Picture 2" descr="âcrossvalidation concept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2708920"/>
            <a:ext cx="8928991"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64610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44624"/>
            <a:ext cx="8964488" cy="864096"/>
          </a:xfrm>
        </p:spPr>
        <p:txBody>
          <a:bodyPr>
            <a:noAutofit/>
          </a:bodyPr>
          <a:lstStyle/>
          <a:p>
            <a:r>
              <a:rPr lang="es-CR" sz="3200" dirty="0" smtClean="0"/>
              <a:t>Estimación, sobre ajuste y la poda</a:t>
            </a:r>
            <a:endParaRPr lang="es-CR" sz="3200" dirty="0"/>
          </a:p>
        </p:txBody>
      </p:sp>
      <p:sp>
        <p:nvSpPr>
          <p:cNvPr id="4" name="2 Marcador de contenido"/>
          <p:cNvSpPr>
            <a:spLocks noGrp="1"/>
          </p:cNvSpPr>
          <p:nvPr>
            <p:ph idx="1"/>
          </p:nvPr>
        </p:nvSpPr>
        <p:spPr>
          <a:xfrm>
            <a:off x="35496" y="1052736"/>
            <a:ext cx="6984776" cy="5805264"/>
          </a:xfrm>
        </p:spPr>
        <p:txBody>
          <a:bodyPr>
            <a:normAutofit/>
          </a:bodyPr>
          <a:lstStyle/>
          <a:p>
            <a:pPr algn="just"/>
            <a:r>
              <a:rPr lang="es-CR" sz="2400" dirty="0" smtClean="0"/>
              <a:t>En la estimación de los parámetros de los árboles de decisión, el </a:t>
            </a:r>
            <a:r>
              <a:rPr lang="es-CR" sz="2400" dirty="0"/>
              <a:t>sobreajuste es uno de los desafíos más importantes en el proceso de </a:t>
            </a:r>
            <a:r>
              <a:rPr lang="es-CR" sz="2400" dirty="0" smtClean="0"/>
              <a:t>modelación.</a:t>
            </a:r>
          </a:p>
          <a:p>
            <a:pPr algn="just"/>
            <a:endParaRPr lang="es-CR" sz="2400" dirty="0" smtClean="0"/>
          </a:p>
          <a:p>
            <a:pPr algn="just"/>
            <a:r>
              <a:rPr lang="es-CR" sz="2400" dirty="0"/>
              <a:t>Si no se definen límites, el árbol tendrá un 100% de precisión en el conjunto de datos de entrenamiento. En el peor caso tendrá una hoja por cada observación</a:t>
            </a:r>
            <a:r>
              <a:rPr lang="es-CR" sz="2400" dirty="0" smtClean="0"/>
              <a:t>.</a:t>
            </a:r>
          </a:p>
          <a:p>
            <a:pPr algn="just"/>
            <a:endParaRPr lang="es-CR" sz="2400" dirty="0"/>
          </a:p>
          <a:p>
            <a:pPr algn="just"/>
            <a:r>
              <a:rPr lang="es-CR" sz="2400" dirty="0"/>
              <a:t>Dos formas de evitar el sobreajuste</a:t>
            </a:r>
            <a:r>
              <a:rPr lang="es-CR" sz="2400" dirty="0" smtClean="0"/>
              <a:t>:</a:t>
            </a:r>
          </a:p>
          <a:p>
            <a:pPr algn="just"/>
            <a:endParaRPr lang="es-CR" sz="2400" dirty="0" smtClean="0"/>
          </a:p>
          <a:p>
            <a:pPr lvl="1" algn="just"/>
            <a:r>
              <a:rPr lang="es-CR" sz="2400" dirty="0" smtClean="0"/>
              <a:t> </a:t>
            </a:r>
            <a:r>
              <a:rPr lang="es-CR" sz="2400" dirty="0"/>
              <a:t>(a) Definir restricciones sobre el tamaño del árbol </a:t>
            </a:r>
            <a:r>
              <a:rPr lang="es-CR" sz="2400" dirty="0" smtClean="0"/>
              <a:t>y</a:t>
            </a:r>
          </a:p>
          <a:p>
            <a:pPr lvl="1" algn="just"/>
            <a:r>
              <a:rPr lang="es-CR" sz="2400" dirty="0"/>
              <a:t> </a:t>
            </a:r>
            <a:r>
              <a:rPr lang="es-CR" sz="2400" dirty="0" smtClean="0"/>
              <a:t>(</a:t>
            </a:r>
            <a:r>
              <a:rPr lang="es-CR" sz="2400" dirty="0"/>
              <a:t>b) Podar el árbol.</a:t>
            </a:r>
          </a:p>
        </p:txBody>
      </p:sp>
      <p:pic>
        <p:nvPicPr>
          <p:cNvPr id="3074" name="Picture 2" descr="Resultado de imagen para decision tre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0781" y="4509120"/>
            <a:ext cx="154788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decision tree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1525" y="1628800"/>
            <a:ext cx="1477144" cy="120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5818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908720"/>
            <a:ext cx="8964488" cy="5949280"/>
          </a:xfrm>
        </p:spPr>
        <p:txBody>
          <a:bodyPr>
            <a:normAutofit lnSpcReduction="10000"/>
          </a:bodyPr>
          <a:lstStyle/>
          <a:p>
            <a:pPr marL="0" indent="0" algn="just">
              <a:buNone/>
            </a:pPr>
            <a:r>
              <a:rPr lang="es-CR" sz="2400" b="1" u="sng" dirty="0" smtClean="0"/>
              <a:t>Restricciones </a:t>
            </a:r>
            <a:r>
              <a:rPr lang="es-CR" sz="2400" b="1" u="sng" dirty="0"/>
              <a:t>sobre el tamaño del </a:t>
            </a:r>
            <a:r>
              <a:rPr lang="es-CR" sz="2400" b="1" u="sng" dirty="0" smtClean="0"/>
              <a:t>árbol</a:t>
            </a:r>
          </a:p>
          <a:p>
            <a:pPr marL="0" indent="0" algn="just">
              <a:buNone/>
            </a:pPr>
            <a:endParaRPr lang="es-CR" sz="2400" b="1" u="sng" dirty="0"/>
          </a:p>
          <a:p>
            <a:pPr marL="0" indent="0" algn="just">
              <a:buNone/>
            </a:pPr>
            <a:r>
              <a:rPr lang="es-CR" sz="2400" dirty="0" smtClean="0"/>
              <a:t>Las restricciones son </a:t>
            </a:r>
            <a:r>
              <a:rPr lang="es-CR" sz="2400" dirty="0"/>
              <a:t>independientes de la herramienta de </a:t>
            </a:r>
            <a:r>
              <a:rPr lang="es-CR" sz="2400" dirty="0" smtClean="0"/>
              <a:t>programación, son formas de “acomodar” el árbol. </a:t>
            </a:r>
          </a:p>
          <a:p>
            <a:pPr marL="0" indent="0" algn="just">
              <a:buNone/>
            </a:pPr>
            <a:endParaRPr lang="es-CR" sz="2400" b="1" u="sng" dirty="0"/>
          </a:p>
          <a:p>
            <a:pPr marL="457200" indent="-457200" algn="just">
              <a:buFont typeface="+mj-lt"/>
              <a:buAutoNum type="arabicPeriod"/>
            </a:pPr>
            <a:r>
              <a:rPr lang="es-CR" sz="2400" b="1" dirty="0"/>
              <a:t> Mínimo de observaciones para dividir un </a:t>
            </a:r>
            <a:r>
              <a:rPr lang="es-CR" sz="2400" b="1" dirty="0" smtClean="0"/>
              <a:t>nodo</a:t>
            </a:r>
          </a:p>
          <a:p>
            <a:pPr marL="457200" indent="-457200" algn="just">
              <a:buFont typeface="+mj-lt"/>
              <a:buAutoNum type="arabicPeriod"/>
            </a:pPr>
            <a:r>
              <a:rPr lang="es-CR" sz="2400" b="1" dirty="0"/>
              <a:t> Mínimo número de observaciones para un nodo </a:t>
            </a:r>
            <a:r>
              <a:rPr lang="es-CR" sz="2400" b="1" dirty="0" smtClean="0"/>
              <a:t>terminal</a:t>
            </a:r>
          </a:p>
          <a:p>
            <a:pPr marL="457200" indent="-457200" algn="just">
              <a:buFont typeface="+mj-lt"/>
              <a:buAutoNum type="arabicPeriod"/>
            </a:pPr>
            <a:r>
              <a:rPr lang="es-CR" sz="2400" b="1" dirty="0"/>
              <a:t>Máxima profundidad del árbol (vertical</a:t>
            </a:r>
            <a:r>
              <a:rPr lang="es-CR" sz="2400" b="1" dirty="0" smtClean="0"/>
              <a:t>)</a:t>
            </a:r>
          </a:p>
          <a:p>
            <a:pPr marL="457200" indent="-457200" algn="just">
              <a:buFont typeface="+mj-lt"/>
              <a:buAutoNum type="arabicPeriod"/>
            </a:pPr>
            <a:r>
              <a:rPr lang="es-CR" sz="2400" b="1" dirty="0"/>
              <a:t>Máximo número de nodos </a:t>
            </a:r>
            <a:r>
              <a:rPr lang="es-CR" sz="2400" b="1" dirty="0" smtClean="0"/>
              <a:t>hoja</a:t>
            </a:r>
          </a:p>
          <a:p>
            <a:pPr marL="457200" indent="-457200" algn="just">
              <a:buFont typeface="+mj-lt"/>
              <a:buAutoNum type="arabicPeriod"/>
            </a:pPr>
            <a:r>
              <a:rPr lang="es-CR" sz="2400" b="1" dirty="0"/>
              <a:t>Máximo número de atributos a considerar para la </a:t>
            </a:r>
            <a:r>
              <a:rPr lang="es-CR" sz="2400" b="1" dirty="0" smtClean="0"/>
              <a:t>ramificación</a:t>
            </a:r>
          </a:p>
          <a:p>
            <a:pPr marL="0" indent="0" algn="just">
              <a:buNone/>
            </a:pPr>
            <a:endParaRPr lang="es-CR" sz="2400" dirty="0" smtClean="0"/>
          </a:p>
          <a:p>
            <a:pPr marL="0" indent="0" algn="just">
              <a:buNone/>
            </a:pPr>
            <a:r>
              <a:rPr lang="es-CR" sz="2400" dirty="0" smtClean="0"/>
              <a:t>Refiérase </a:t>
            </a:r>
            <a:r>
              <a:rPr lang="es-CR" sz="2400" dirty="0"/>
              <a:t>a la siguiente página</a:t>
            </a:r>
            <a:r>
              <a:rPr lang="es-CR" sz="2400" dirty="0" smtClean="0"/>
              <a:t>:</a:t>
            </a:r>
          </a:p>
          <a:p>
            <a:pPr marL="0" indent="0" algn="just">
              <a:buNone/>
            </a:pPr>
            <a:endParaRPr lang="es-CR" sz="2400" dirty="0"/>
          </a:p>
          <a:p>
            <a:pPr marL="0" indent="0" algn="just">
              <a:buNone/>
            </a:pPr>
            <a:r>
              <a:rPr lang="es-CR" sz="2400" dirty="0"/>
              <a:t>https://www.analyticsvidhya.com/blog/2016/04/complete-tutorial-tree-based-modeling-scratch-in-python</a:t>
            </a:r>
            <a:r>
              <a:rPr lang="es-CR" sz="2400" dirty="0" smtClean="0"/>
              <a:t>/</a:t>
            </a:r>
            <a:endParaRPr lang="es-CR" sz="2400" dirty="0"/>
          </a:p>
        </p:txBody>
      </p:sp>
      <p:sp>
        <p:nvSpPr>
          <p:cNvPr id="5"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spTree>
    <p:extLst>
      <p:ext uri="{BB962C8B-B14F-4D97-AF65-F5344CB8AC3E}">
        <p14:creationId xmlns:p14="http://schemas.microsoft.com/office/powerpoint/2010/main" val="6186008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ree infograph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412776"/>
            <a:ext cx="8964488" cy="5328592"/>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spTree>
    <p:extLst>
      <p:ext uri="{BB962C8B-B14F-4D97-AF65-F5344CB8AC3E}">
        <p14:creationId xmlns:p14="http://schemas.microsoft.com/office/powerpoint/2010/main" val="2898797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4"/>
            <a:ext cx="8856984"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spTree>
    <p:extLst>
      <p:ext uri="{BB962C8B-B14F-4D97-AF65-F5344CB8AC3E}">
        <p14:creationId xmlns:p14="http://schemas.microsoft.com/office/powerpoint/2010/main" val="850588347"/>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79512" y="1124744"/>
            <a:ext cx="8820472" cy="5184576"/>
          </a:xfrm>
        </p:spPr>
        <p:txBody>
          <a:bodyPr>
            <a:normAutofit/>
          </a:bodyPr>
          <a:lstStyle/>
          <a:p>
            <a:pPr marL="0" indent="0" algn="just">
              <a:buNone/>
            </a:pPr>
            <a:r>
              <a:rPr lang="es-CR" sz="2400" b="1" u="sng" dirty="0" smtClean="0"/>
              <a:t>La poda</a:t>
            </a:r>
          </a:p>
          <a:p>
            <a:pPr marL="0" indent="0" algn="just">
              <a:buNone/>
            </a:pPr>
            <a:endParaRPr lang="es-CR" sz="2400" b="1" u="sng" dirty="0" smtClean="0"/>
          </a:p>
          <a:p>
            <a:pPr marL="0" indent="0" algn="just">
              <a:buNone/>
            </a:pPr>
            <a:r>
              <a:rPr lang="es-CR" sz="2400" dirty="0" smtClean="0"/>
              <a:t>Para la explicación de la poda, veamos el siguiente dibujo.</a:t>
            </a:r>
            <a:endParaRPr lang="es-CR" sz="2400" dirty="0"/>
          </a:p>
        </p:txBody>
      </p:sp>
      <p:pic>
        <p:nvPicPr>
          <p:cNvPr id="31746" name="Picture 2" descr="https://www.analyticsvidhya.com/wp-content/uploads/2016/04/graphic-1024x3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36912"/>
            <a:ext cx="8820472" cy="4221088"/>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spTree>
    <p:extLst>
      <p:ext uri="{BB962C8B-B14F-4D97-AF65-F5344CB8AC3E}">
        <p14:creationId xmlns:p14="http://schemas.microsoft.com/office/powerpoint/2010/main" val="40981376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12710" y="1052736"/>
            <a:ext cx="6768752" cy="5688632"/>
          </a:xfrm>
        </p:spPr>
        <p:txBody>
          <a:bodyPr>
            <a:normAutofit/>
          </a:bodyPr>
          <a:lstStyle/>
          <a:p>
            <a:pPr algn="just"/>
            <a:r>
              <a:rPr lang="es-CR" sz="2400" dirty="0"/>
              <a:t>Hay 2 carriles</a:t>
            </a:r>
            <a:r>
              <a:rPr lang="es-CR" sz="2400" dirty="0" smtClean="0"/>
              <a:t>:</a:t>
            </a:r>
          </a:p>
          <a:p>
            <a:pPr algn="just"/>
            <a:endParaRPr lang="es-CR" sz="2400" dirty="0"/>
          </a:p>
          <a:p>
            <a:pPr marL="0" indent="0" algn="just">
              <a:buNone/>
            </a:pPr>
            <a:r>
              <a:rPr lang="es-CR" sz="2400" dirty="0" smtClean="0"/>
              <a:t>1</a:t>
            </a:r>
            <a:r>
              <a:rPr lang="es-CR" sz="2400" dirty="0"/>
              <a:t>. Un carril con coches que se mueven a 80km / h</a:t>
            </a:r>
          </a:p>
          <a:p>
            <a:pPr marL="0" indent="0" algn="just">
              <a:buNone/>
            </a:pPr>
            <a:r>
              <a:rPr lang="es-CR" sz="2400" dirty="0"/>
              <a:t>2. Un carril con camiones que se mueven a 30km / h</a:t>
            </a:r>
          </a:p>
          <a:p>
            <a:pPr algn="just"/>
            <a:endParaRPr lang="es-CR" sz="2400" dirty="0"/>
          </a:p>
          <a:p>
            <a:pPr marL="0" indent="0" algn="just">
              <a:buNone/>
            </a:pPr>
            <a:r>
              <a:rPr lang="es-CR" sz="2400" dirty="0"/>
              <a:t>En este instante, usted es el coche amarillo y tiene 2 opciones:</a:t>
            </a:r>
          </a:p>
          <a:p>
            <a:pPr algn="just"/>
            <a:endParaRPr lang="es-CR" sz="2400" dirty="0"/>
          </a:p>
          <a:p>
            <a:pPr marL="0" indent="0" algn="just">
              <a:buNone/>
            </a:pPr>
            <a:r>
              <a:rPr lang="es-CR" sz="2400" dirty="0"/>
              <a:t>1. Tome a la izquierda y adelantar a los otros 2 coches rápidamente</a:t>
            </a:r>
          </a:p>
          <a:p>
            <a:pPr marL="0" indent="0" algn="just">
              <a:buNone/>
            </a:pPr>
            <a:r>
              <a:rPr lang="es-CR" sz="2400" dirty="0"/>
              <a:t>2. Manténgase en </a:t>
            </a:r>
            <a:r>
              <a:rPr lang="es-CR" sz="2400" dirty="0" smtClean="0"/>
              <a:t>movimiento </a:t>
            </a:r>
            <a:r>
              <a:rPr lang="es-CR" sz="2400" dirty="0"/>
              <a:t>en el carril </a:t>
            </a:r>
            <a:r>
              <a:rPr lang="es-CR" sz="2400" dirty="0" smtClean="0"/>
              <a:t>actual</a:t>
            </a:r>
          </a:p>
          <a:p>
            <a:pPr marL="0" indent="0" algn="just">
              <a:buNone/>
            </a:pPr>
            <a:endParaRPr lang="es-CR" sz="2400" dirty="0"/>
          </a:p>
          <a:p>
            <a:pPr marL="0" indent="0" algn="just">
              <a:buNone/>
            </a:pPr>
            <a:r>
              <a:rPr lang="es-CR" sz="2400" dirty="0" smtClean="0"/>
              <a:t>¿Cuál sería la mejor opción?</a:t>
            </a:r>
            <a:endParaRPr lang="es-CR" sz="2400" dirty="0"/>
          </a:p>
        </p:txBody>
      </p:sp>
      <p:sp>
        <p:nvSpPr>
          <p:cNvPr id="6"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pic>
        <p:nvPicPr>
          <p:cNvPr id="6146" name="Picture 2" descr="Resultado de imagen para in the road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0272" y="4614789"/>
            <a:ext cx="1944216" cy="194421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Resultado de imagen para in the road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7" name="AutoShape 6" descr="Resultado de imagen para in the road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8" name="AutoShape 8" descr="Resultado de imagen para in the road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6154" name="Picture 10" descr="Resultado de imagen para in the road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9568" t="23749" r="18475" b="22278"/>
          <a:stretch/>
        </p:blipFill>
        <p:spPr bwMode="auto">
          <a:xfrm>
            <a:off x="7138290" y="1844824"/>
            <a:ext cx="1708179" cy="1424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06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1124744"/>
            <a:ext cx="8928992" cy="5616624"/>
          </a:xfrm>
        </p:spPr>
        <p:txBody>
          <a:bodyPr>
            <a:normAutofit/>
          </a:bodyPr>
          <a:lstStyle/>
          <a:p>
            <a:pPr marL="0" indent="0" algn="just">
              <a:buNone/>
            </a:pPr>
            <a:r>
              <a:rPr lang="es-CR" sz="2400" dirty="0"/>
              <a:t>Vamos a analizar estas opciones. En la primera opción, adelantarás inmediatamente el coche y llegarás detrás del camión y empezarás a moverte a 30 km / h, buscando una oportunidad de retroceder. Todos los coches originalmente detrás de usted avanzan en el mientras tanto. Esta sería la opción óptima si su objetivo es maximizar la distancia recorrida en los siguientes 10 segundos. En la última opción, la venta a través de la misma velocidad, camiones cruzados y luego superar tal vez dependiendo de la situación por delante. </a:t>
            </a:r>
            <a:r>
              <a:rPr lang="es-CR" sz="2400" dirty="0" smtClean="0"/>
              <a:t>Codicioso!</a:t>
            </a:r>
          </a:p>
          <a:p>
            <a:pPr marL="0" indent="0" algn="just">
              <a:buNone/>
            </a:pPr>
            <a:endParaRPr lang="es-CR" sz="2400" dirty="0" smtClean="0"/>
          </a:p>
          <a:p>
            <a:pPr marL="0" indent="0" algn="just">
              <a:buNone/>
            </a:pPr>
            <a:r>
              <a:rPr lang="es-CR" sz="2400" dirty="0" smtClean="0"/>
              <a:t>Esta </a:t>
            </a:r>
            <a:r>
              <a:rPr lang="es-CR" sz="2400" dirty="0"/>
              <a:t>es exactamente la diferencia entre el árbol de decisión normal y poda. Un árbol de decisión con restricciones no verá el camión por delante y adoptará un enfoque codicioso tomando una izquierda. Por otro lado si usamos la poda, en efecto miramos algunos pasos adelante y tomamos una </a:t>
            </a:r>
            <a:r>
              <a:rPr lang="es-CR" sz="2400" dirty="0" smtClean="0"/>
              <a:t>decisión más acertada.</a:t>
            </a:r>
            <a:endParaRPr lang="es-CR" sz="2400" dirty="0"/>
          </a:p>
        </p:txBody>
      </p:sp>
      <p:sp>
        <p:nvSpPr>
          <p:cNvPr id="6"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spTree>
    <p:extLst>
      <p:ext uri="{BB962C8B-B14F-4D97-AF65-F5344CB8AC3E}">
        <p14:creationId xmlns:p14="http://schemas.microsoft.com/office/powerpoint/2010/main" val="30040973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ecisiÃ³n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6632"/>
            <a:ext cx="4056164" cy="65527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ecisiÃ³n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542" y="116632"/>
            <a:ext cx="4495954" cy="655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904492"/>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79512" y="908720"/>
            <a:ext cx="7128792" cy="5832648"/>
          </a:xfrm>
        </p:spPr>
        <p:txBody>
          <a:bodyPr>
            <a:normAutofit lnSpcReduction="10000"/>
          </a:bodyPr>
          <a:lstStyle/>
          <a:p>
            <a:pPr marL="0" indent="0" algn="just">
              <a:buNone/>
            </a:pPr>
            <a:r>
              <a:rPr lang="es-CR" sz="2400" dirty="0"/>
              <a:t>Así que sabemos que la poda es mejor. </a:t>
            </a:r>
            <a:r>
              <a:rPr lang="es-CR" sz="2400" dirty="0" smtClean="0"/>
              <a:t>Pero, </a:t>
            </a:r>
            <a:r>
              <a:rPr lang="es-CR" sz="2400" dirty="0"/>
              <a:t>¿cómo implementarlo en el árbol de decisión? La idea es simple</a:t>
            </a:r>
            <a:r>
              <a:rPr lang="es-CR" sz="2400" dirty="0" smtClean="0"/>
              <a:t>.</a:t>
            </a:r>
          </a:p>
          <a:p>
            <a:pPr marL="0" indent="0" algn="just">
              <a:buNone/>
            </a:pPr>
            <a:endParaRPr lang="es-CR" sz="2400" dirty="0"/>
          </a:p>
          <a:p>
            <a:pPr marL="0" indent="0" algn="just">
              <a:buNone/>
            </a:pPr>
            <a:r>
              <a:rPr lang="es-CR" sz="2400" dirty="0" smtClean="0"/>
              <a:t>1. Primero </a:t>
            </a:r>
            <a:r>
              <a:rPr lang="es-CR" sz="2400" dirty="0"/>
              <a:t>hacemos el árbol de la decisión a una profundidad grande</a:t>
            </a:r>
            <a:r>
              <a:rPr lang="es-CR" sz="2400" dirty="0" smtClean="0"/>
              <a:t>.</a:t>
            </a:r>
            <a:endParaRPr lang="es-CR" sz="2400" dirty="0"/>
          </a:p>
          <a:p>
            <a:pPr marL="0" indent="0" algn="just">
              <a:buNone/>
            </a:pPr>
            <a:r>
              <a:rPr lang="es-CR" sz="2400" dirty="0"/>
              <a:t>2. Luego empezamos en la parte inferior y empezamos a quitar las hojas que nos están dando resultados negativos cuando se comparan desde la parte superior</a:t>
            </a:r>
            <a:r>
              <a:rPr lang="es-CR" sz="2400" dirty="0" smtClean="0"/>
              <a:t>.</a:t>
            </a:r>
            <a:endParaRPr lang="es-CR" sz="2400" dirty="0"/>
          </a:p>
          <a:p>
            <a:pPr marL="0" indent="0" algn="just">
              <a:buNone/>
            </a:pPr>
            <a:r>
              <a:rPr lang="es-CR" sz="2400" dirty="0"/>
              <a:t>3. Supongamos que una división nos está dando una ganancia de -10 (pérdida de 10) y luego la siguiente división en que nos da una ganancia de 20. Un árbol de decisión simple se detendrá en el paso 1, pero en la poda, vamos a ver que La ganancia total es de +10 y mantener ambas hojas.</a:t>
            </a:r>
          </a:p>
        </p:txBody>
      </p:sp>
      <p:sp>
        <p:nvSpPr>
          <p:cNvPr id="6"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pic>
        <p:nvPicPr>
          <p:cNvPr id="4098" name="Picture 2" descr="Resultado de imagen para pruning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9117" y="1196752"/>
            <a:ext cx="1411886" cy="14118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pruning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8833" y="3743234"/>
            <a:ext cx="1421516" cy="1846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2945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196752"/>
            <a:ext cx="8820472" cy="4525963"/>
          </a:xfrm>
        </p:spPr>
        <p:txBody>
          <a:bodyPr/>
          <a:lstStyle/>
          <a:p>
            <a:pPr marL="0" indent="0" algn="ctr">
              <a:buNone/>
            </a:pPr>
            <a:r>
              <a:rPr lang="es-CR" b="1" u="sng" dirty="0" smtClean="0"/>
              <a:t>Importante</a:t>
            </a:r>
          </a:p>
          <a:p>
            <a:pPr marL="0" indent="0" algn="just">
              <a:buNone/>
            </a:pPr>
            <a:r>
              <a:rPr lang="es-CR" sz="2400" dirty="0" smtClean="0"/>
              <a:t>No profundizaremos en la poda, es un método más de machine </a:t>
            </a:r>
            <a:r>
              <a:rPr lang="es-CR" sz="2400" dirty="0" err="1" smtClean="0"/>
              <a:t>learning</a:t>
            </a:r>
            <a:r>
              <a:rPr lang="es-CR" sz="2400" dirty="0" smtClean="0"/>
              <a:t> que estadística, por lo que no está contemplado en los objetivos del curso. </a:t>
            </a:r>
            <a:endParaRPr lang="es-CR" sz="2400" dirty="0"/>
          </a:p>
        </p:txBody>
      </p:sp>
      <p:sp>
        <p:nvSpPr>
          <p:cNvPr id="4"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pic>
        <p:nvPicPr>
          <p:cNvPr id="13314" name="Picture 2" descr="Resultado de imagen para warnin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758" y="3284984"/>
            <a:ext cx="3941980" cy="328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603316"/>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6816" y="1340768"/>
            <a:ext cx="6861448" cy="5400600"/>
          </a:xfrm>
        </p:spPr>
        <p:txBody>
          <a:bodyPr>
            <a:normAutofit lnSpcReduction="10000"/>
          </a:bodyPr>
          <a:lstStyle/>
          <a:p>
            <a:pPr marL="0" indent="0" algn="just">
              <a:buNone/>
            </a:pPr>
            <a:r>
              <a:rPr lang="es-CR" sz="2400" dirty="0" smtClean="0"/>
              <a:t>Algunas preguntas sobre los árboles pueden surgir:</a:t>
            </a:r>
          </a:p>
          <a:p>
            <a:pPr marL="0" indent="0" algn="just">
              <a:buNone/>
            </a:pPr>
            <a:endParaRPr lang="es-CR" sz="2400" dirty="0" smtClean="0"/>
          </a:p>
          <a:p>
            <a:pPr marL="0" indent="0" algn="just">
              <a:buNone/>
            </a:pPr>
            <a:r>
              <a:rPr lang="es-CR" sz="2400" dirty="0" smtClean="0"/>
              <a:t>"</a:t>
            </a:r>
            <a:r>
              <a:rPr lang="es-CR" sz="2400" dirty="0"/>
              <a:t>Si puedo usar la regresión logística para problemas de clasificación y regresión lineal para problemas de regresión, ¿por qué hay necesidad de usar árboles"? </a:t>
            </a:r>
            <a:endParaRPr lang="es-CR" sz="2400" dirty="0" smtClean="0"/>
          </a:p>
          <a:p>
            <a:pPr algn="just"/>
            <a:endParaRPr lang="es-CR" sz="2400" dirty="0"/>
          </a:p>
          <a:p>
            <a:pPr algn="just"/>
            <a:r>
              <a:rPr lang="es-CR" sz="2400" dirty="0" smtClean="0"/>
              <a:t>Muchos </a:t>
            </a:r>
            <a:r>
              <a:rPr lang="es-CR" sz="2400" dirty="0"/>
              <a:t>de nosotros tenemos esta </a:t>
            </a:r>
            <a:r>
              <a:rPr lang="es-CR" sz="2400" dirty="0" smtClean="0"/>
              <a:t>pregunta, </a:t>
            </a:r>
            <a:r>
              <a:rPr lang="es-CR" sz="2400" dirty="0"/>
              <a:t>y</a:t>
            </a:r>
            <a:r>
              <a:rPr lang="es-CR" sz="2400" dirty="0" smtClean="0"/>
              <a:t>, </a:t>
            </a:r>
            <a:r>
              <a:rPr lang="es-CR" sz="2400" dirty="0"/>
              <a:t>esto es válido también.</a:t>
            </a:r>
          </a:p>
          <a:p>
            <a:endParaRPr lang="es-CR" sz="2400" dirty="0"/>
          </a:p>
          <a:p>
            <a:pPr algn="just"/>
            <a:r>
              <a:rPr lang="es-CR" sz="2400" dirty="0"/>
              <a:t>En realidad, puede utilizar cualquier algoritmo. Depende del tipo de problema que esté resolviendo. Echemos un vistazo a algunos factores clave que le ayudarán a decidir qué algoritmo </a:t>
            </a:r>
            <a:r>
              <a:rPr lang="es-CR" sz="2400" dirty="0" smtClean="0"/>
              <a:t>utilizar.</a:t>
            </a:r>
            <a:endParaRPr lang="es-CR" sz="2400" dirty="0"/>
          </a:p>
        </p:txBody>
      </p:sp>
      <p:pic>
        <p:nvPicPr>
          <p:cNvPr id="4" name="Picture 2" descr="Resultado de imagen para questi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556792"/>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n para question icon"/>
          <p:cNvPicPr>
            <a:picLocks noChangeAspect="1" noChangeArrowheads="1"/>
          </p:cNvPicPr>
          <p:nvPr/>
        </p:nvPicPr>
        <p:blipFill rotWithShape="1">
          <a:blip r:embed="rId3">
            <a:extLst>
              <a:ext uri="{28A0092B-C50C-407E-A947-70E740481C1C}">
                <a14:useLocalDpi xmlns:a14="http://schemas.microsoft.com/office/drawing/2010/main" val="0"/>
              </a:ext>
            </a:extLst>
          </a:blip>
          <a:srcRect l="25101" t="11987" r="24601" b="12418"/>
          <a:stretch/>
        </p:blipFill>
        <p:spPr bwMode="auto">
          <a:xfrm>
            <a:off x="7292980" y="4293096"/>
            <a:ext cx="1527492" cy="2295759"/>
          </a:xfrm>
          <a:prstGeom prst="rect">
            <a:avLst/>
          </a:prstGeom>
          <a:noFill/>
          <a:extLst>
            <a:ext uri="{909E8E84-426E-40DD-AFC4-6F175D3DCCD1}">
              <a14:hiddenFill xmlns:a14="http://schemas.microsoft.com/office/drawing/2010/main">
                <a:solidFill>
                  <a:srgbClr val="FFFFFF"/>
                </a:solidFill>
              </a14:hiddenFill>
            </a:ext>
          </a:extLst>
        </p:spPr>
      </p:pic>
      <p:sp>
        <p:nvSpPr>
          <p:cNvPr id="7"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spTree>
    <p:extLst>
      <p:ext uri="{BB962C8B-B14F-4D97-AF65-F5344CB8AC3E}">
        <p14:creationId xmlns:p14="http://schemas.microsoft.com/office/powerpoint/2010/main" val="1001582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340768"/>
            <a:ext cx="6840760" cy="5400600"/>
          </a:xfrm>
        </p:spPr>
        <p:txBody>
          <a:bodyPr>
            <a:normAutofit lnSpcReduction="10000"/>
          </a:bodyPr>
          <a:lstStyle/>
          <a:p>
            <a:pPr marL="0" indent="0" algn="just">
              <a:buNone/>
            </a:pPr>
            <a:r>
              <a:rPr lang="es-CR" sz="2400" dirty="0" smtClean="0"/>
              <a:t>1. Si </a:t>
            </a:r>
            <a:r>
              <a:rPr lang="es-CR" sz="2400" dirty="0"/>
              <a:t>la relación entre variable dependiente y independiente es bien aproximada por un modelo lineal, la regresión lineal superará al modelo basado en árboles</a:t>
            </a:r>
            <a:r>
              <a:rPr lang="es-CR" sz="2400" dirty="0" smtClean="0"/>
              <a:t>.</a:t>
            </a:r>
          </a:p>
          <a:p>
            <a:pPr marL="0" indent="0" algn="just">
              <a:buNone/>
            </a:pPr>
            <a:endParaRPr lang="es-CR" sz="2400" dirty="0"/>
          </a:p>
          <a:p>
            <a:pPr marL="0" indent="0" algn="just">
              <a:buNone/>
            </a:pPr>
            <a:r>
              <a:rPr lang="es-CR" sz="2400" dirty="0" smtClean="0"/>
              <a:t>2. Si </a:t>
            </a:r>
            <a:r>
              <a:rPr lang="es-CR" sz="2400" dirty="0"/>
              <a:t>existe una alta no linealidad y relación compleja entre variables dependientes e independientes, un modelo de árbol superará a un método de regresión clásico.</a:t>
            </a:r>
          </a:p>
          <a:p>
            <a:pPr marL="0" indent="0" algn="just">
              <a:buNone/>
            </a:pPr>
            <a:endParaRPr lang="es-CR" sz="2400" dirty="0"/>
          </a:p>
          <a:p>
            <a:pPr marL="0" indent="0" algn="just">
              <a:buNone/>
            </a:pPr>
            <a:r>
              <a:rPr lang="es-CR" sz="2400" dirty="0"/>
              <a:t>3. Si necesita construir un modelo que sea fácil de explicar a la gente, un modelo de árbol de decisión siempre será mejor que un modelo lineal. Los modelos de árboles de decisión son aún más fáciles de interpretar que la regresión lineal.</a:t>
            </a:r>
          </a:p>
        </p:txBody>
      </p:sp>
      <p:pic>
        <p:nvPicPr>
          <p:cNvPr id="11270" name="Picture 6" descr="Resultado de imagen para decision tre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1412777"/>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Resultado de imagen para decision tree icon"/>
          <p:cNvPicPr>
            <a:picLocks noChangeAspect="1" noChangeArrowheads="1"/>
          </p:cNvPicPr>
          <p:nvPr/>
        </p:nvPicPr>
        <p:blipFill rotWithShape="1">
          <a:blip r:embed="rId3">
            <a:extLst>
              <a:ext uri="{28A0092B-C50C-407E-A947-70E740481C1C}">
                <a14:useLocalDpi xmlns:a14="http://schemas.microsoft.com/office/drawing/2010/main" val="0"/>
              </a:ext>
            </a:extLst>
          </a:blip>
          <a:srcRect l="15514" t="11024" r="14546" b="11298"/>
          <a:stretch/>
        </p:blipFill>
        <p:spPr bwMode="auto">
          <a:xfrm>
            <a:off x="7380312" y="4005064"/>
            <a:ext cx="1508996" cy="1675949"/>
          </a:xfrm>
          <a:prstGeom prst="rect">
            <a:avLst/>
          </a:prstGeom>
          <a:noFill/>
          <a:extLst>
            <a:ext uri="{909E8E84-426E-40DD-AFC4-6F175D3DCCD1}">
              <a14:hiddenFill xmlns:a14="http://schemas.microsoft.com/office/drawing/2010/main">
                <a:solidFill>
                  <a:srgbClr val="FFFFFF"/>
                </a:solidFill>
              </a14:hiddenFill>
            </a:ext>
          </a:extLst>
        </p:spPr>
      </p:pic>
      <p:sp>
        <p:nvSpPr>
          <p:cNvPr id="9"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spTree>
    <p:extLst>
      <p:ext uri="{BB962C8B-B14F-4D97-AF65-F5344CB8AC3E}">
        <p14:creationId xmlns:p14="http://schemas.microsoft.com/office/powerpoint/2010/main" val="18633226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sultado de imagen para arboles de decisiÃ³n particiÃ³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68760"/>
            <a:ext cx="8856984" cy="5400600"/>
          </a:xfrm>
          <a:prstGeom prst="rect">
            <a:avLst/>
          </a:prstGeom>
          <a:noFill/>
          <a:extLst>
            <a:ext uri="{909E8E84-426E-40DD-AFC4-6F175D3DCCD1}">
              <a14:hiddenFill xmlns:a14="http://schemas.microsoft.com/office/drawing/2010/main">
                <a:solidFill>
                  <a:srgbClr val="FFFFFF"/>
                </a:solidFill>
              </a14:hiddenFill>
            </a:ext>
          </a:extLst>
        </p:spPr>
      </p:pic>
      <p:sp>
        <p:nvSpPr>
          <p:cNvPr id="4" name="1 Título"/>
          <p:cNvSpPr txBox="1">
            <a:spLocks/>
          </p:cNvSpPr>
          <p:nvPr/>
        </p:nvSpPr>
        <p:spPr>
          <a:xfrm>
            <a:off x="107504" y="44624"/>
            <a:ext cx="8964488"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sz="3200" dirty="0" smtClean="0"/>
              <a:t>Estimación, sobre ajuste y la poda</a:t>
            </a:r>
            <a:endParaRPr lang="es-CR" sz="3200" dirty="0"/>
          </a:p>
        </p:txBody>
      </p:sp>
    </p:spTree>
    <p:extLst>
      <p:ext uri="{BB962C8B-B14F-4D97-AF65-F5344CB8AC3E}">
        <p14:creationId xmlns:p14="http://schemas.microsoft.com/office/powerpoint/2010/main" val="1731488379"/>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7</a:t>
            </a:r>
            <a:endParaRPr lang="es-CR" dirty="0"/>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análisis</a:t>
            </a:r>
            <a:endParaRPr lang="es-CR" dirty="0"/>
          </a:p>
        </p:txBody>
      </p:sp>
    </p:spTree>
    <p:extLst>
      <p:ext uri="{BB962C8B-B14F-4D97-AF65-F5344CB8AC3E}">
        <p14:creationId xmlns:p14="http://schemas.microsoft.com/office/powerpoint/2010/main" val="727102382"/>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782960"/>
          </a:xfrm>
        </p:spPr>
        <p:txBody>
          <a:bodyPr/>
          <a:lstStyle/>
          <a:p>
            <a:r>
              <a:rPr lang="es-CR" dirty="0" smtClean="0"/>
              <a:t>Árboles de clasificación</a:t>
            </a:r>
            <a:endParaRPr lang="es-CR" dirty="0"/>
          </a:p>
        </p:txBody>
      </p:sp>
      <p:sp>
        <p:nvSpPr>
          <p:cNvPr id="3" name="2 Marcador de contenido"/>
          <p:cNvSpPr>
            <a:spLocks noGrp="1"/>
          </p:cNvSpPr>
          <p:nvPr>
            <p:ph idx="1"/>
          </p:nvPr>
        </p:nvSpPr>
        <p:spPr>
          <a:xfrm>
            <a:off x="86816" y="1196752"/>
            <a:ext cx="6717432" cy="5544616"/>
          </a:xfrm>
        </p:spPr>
        <p:txBody>
          <a:bodyPr>
            <a:normAutofit/>
          </a:bodyPr>
          <a:lstStyle/>
          <a:p>
            <a:pPr marL="0" indent="0" algn="just">
              <a:buNone/>
            </a:pPr>
            <a:r>
              <a:rPr lang="es-CR" sz="2400" dirty="0" smtClean="0"/>
              <a:t>Un árbol de clasificación posee los siguientes etapas</a:t>
            </a:r>
          </a:p>
          <a:p>
            <a:pPr marL="0" indent="0" algn="just">
              <a:buNone/>
            </a:pPr>
            <a:endParaRPr lang="es-CR" sz="2400" dirty="0"/>
          </a:p>
          <a:p>
            <a:pPr marL="457200" indent="-457200" algn="just">
              <a:buAutoNum type="arabicPeriod"/>
            </a:pPr>
            <a:r>
              <a:rPr lang="es-CR" sz="2400" dirty="0" smtClean="0"/>
              <a:t>Estadísticas descriptivas</a:t>
            </a:r>
          </a:p>
          <a:p>
            <a:pPr marL="457200" indent="-457200" algn="just">
              <a:buAutoNum type="arabicPeriod"/>
            </a:pPr>
            <a:r>
              <a:rPr lang="es-CR" sz="2400" dirty="0" smtClean="0"/>
              <a:t>Particional datos: entrenamiento </a:t>
            </a:r>
            <a:r>
              <a:rPr lang="es-CR" sz="2400" dirty="0"/>
              <a:t>y </a:t>
            </a:r>
            <a:r>
              <a:rPr lang="es-CR" sz="2400" dirty="0" smtClean="0"/>
              <a:t>test</a:t>
            </a:r>
          </a:p>
          <a:p>
            <a:pPr marL="457200" indent="-457200" algn="just">
              <a:buAutoNum type="arabicPeriod"/>
            </a:pPr>
            <a:r>
              <a:rPr lang="es-CR" sz="2400" dirty="0"/>
              <a:t>Construir el </a:t>
            </a:r>
            <a:r>
              <a:rPr lang="es-CR" sz="2400" dirty="0" smtClean="0"/>
              <a:t>modelo</a:t>
            </a:r>
          </a:p>
          <a:p>
            <a:pPr marL="457200" indent="-457200" algn="just">
              <a:buAutoNum type="arabicPeriod"/>
            </a:pPr>
            <a:r>
              <a:rPr lang="es-CR" sz="2400" dirty="0"/>
              <a:t>Hacer la </a:t>
            </a:r>
            <a:r>
              <a:rPr lang="es-CR" sz="2400" dirty="0" smtClean="0"/>
              <a:t>predicción</a:t>
            </a:r>
          </a:p>
          <a:p>
            <a:pPr marL="457200" indent="-457200" algn="just">
              <a:buAutoNum type="arabicPeriod"/>
            </a:pPr>
            <a:r>
              <a:rPr lang="es-CR" sz="2400" dirty="0"/>
              <a:t>Medir el rendimiento del </a:t>
            </a:r>
            <a:r>
              <a:rPr lang="es-CR" sz="2400" dirty="0" smtClean="0"/>
              <a:t>modelo</a:t>
            </a:r>
          </a:p>
          <a:p>
            <a:pPr marL="457200" indent="-457200" algn="just">
              <a:buAutoNum type="arabicPeriod"/>
            </a:pPr>
            <a:r>
              <a:rPr lang="es-CR" sz="2400" dirty="0"/>
              <a:t>Ajustar los </a:t>
            </a:r>
            <a:r>
              <a:rPr lang="es-CR" sz="2400" dirty="0" err="1" smtClean="0"/>
              <a:t>hyper</a:t>
            </a:r>
            <a:r>
              <a:rPr lang="es-CR" sz="2400" dirty="0" smtClean="0"/>
              <a:t>-parámetros</a:t>
            </a:r>
          </a:p>
          <a:p>
            <a:pPr marL="457200" indent="-457200" algn="just">
              <a:buAutoNum type="arabicPeriod"/>
            </a:pPr>
            <a:endParaRPr lang="es-CR" sz="2400" dirty="0"/>
          </a:p>
          <a:p>
            <a:pPr marL="0" indent="0" algn="just">
              <a:buNone/>
            </a:pPr>
            <a:r>
              <a:rPr lang="es-CR" sz="2400" dirty="0" smtClean="0"/>
              <a:t>Veamos el caso para un Árbol de clasificación y uno de regresión.</a:t>
            </a:r>
            <a:endParaRPr lang="es-CR" sz="2400" dirty="0"/>
          </a:p>
        </p:txBody>
      </p:sp>
      <p:pic>
        <p:nvPicPr>
          <p:cNvPr id="15362" name="Picture 2" descr="Resultado de imagen para stages icon"/>
          <p:cNvPicPr>
            <a:picLocks noChangeAspect="1" noChangeArrowheads="1"/>
          </p:cNvPicPr>
          <p:nvPr/>
        </p:nvPicPr>
        <p:blipFill rotWithShape="1">
          <a:blip r:embed="rId2">
            <a:extLst>
              <a:ext uri="{28A0092B-C50C-407E-A947-70E740481C1C}">
                <a14:useLocalDpi xmlns:a14="http://schemas.microsoft.com/office/drawing/2010/main" val="0"/>
              </a:ext>
            </a:extLst>
          </a:blip>
          <a:srcRect l="15019" t="15775" r="9682" b="14880"/>
          <a:stretch/>
        </p:blipFill>
        <p:spPr bwMode="auto">
          <a:xfrm>
            <a:off x="7103956" y="1556792"/>
            <a:ext cx="1836057" cy="169091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esultado de imagen para step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4725144"/>
            <a:ext cx="1957356" cy="195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020105"/>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7</a:t>
            </a:r>
            <a:endParaRPr lang="es-CR" dirty="0"/>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análisis</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Árboles de clasificación</a:t>
            </a:r>
            <a:endParaRPr lang="es-CR" dirty="0"/>
          </a:p>
        </p:txBody>
      </p:sp>
    </p:spTree>
    <p:extLst>
      <p:ext uri="{BB962C8B-B14F-4D97-AF65-F5344CB8AC3E}">
        <p14:creationId xmlns:p14="http://schemas.microsoft.com/office/powerpoint/2010/main" val="108591370"/>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4624"/>
            <a:ext cx="8229600" cy="864096"/>
          </a:xfrm>
        </p:spPr>
        <p:txBody>
          <a:bodyPr/>
          <a:lstStyle/>
          <a:p>
            <a:r>
              <a:rPr lang="es-CR" dirty="0" smtClean="0"/>
              <a:t>Árboles de regresión</a:t>
            </a:r>
            <a:endParaRPr lang="es-CR" dirty="0"/>
          </a:p>
        </p:txBody>
      </p:sp>
      <p:sp>
        <p:nvSpPr>
          <p:cNvPr id="3" name="2 Marcador de contenido"/>
          <p:cNvSpPr>
            <a:spLocks noGrp="1"/>
          </p:cNvSpPr>
          <p:nvPr>
            <p:ph idx="1"/>
          </p:nvPr>
        </p:nvSpPr>
        <p:spPr>
          <a:xfrm>
            <a:off x="72008" y="1124745"/>
            <a:ext cx="8964488" cy="1368152"/>
          </a:xfrm>
        </p:spPr>
        <p:txBody>
          <a:bodyPr>
            <a:normAutofit/>
          </a:bodyPr>
          <a:lstStyle/>
          <a:p>
            <a:pPr marL="0" indent="0" algn="just">
              <a:buNone/>
            </a:pPr>
            <a:r>
              <a:rPr lang="es-CR" sz="2400" dirty="0" smtClean="0"/>
              <a:t>Desde un punto descriptivo, estimaremos el árbol de clasificación, explicaremos dicha constitución, y veremos como implementar ciertas restricciones para mejorar las estimaciones. </a:t>
            </a:r>
            <a:endParaRPr lang="es-CR" sz="24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470875"/>
            <a:ext cx="5904656" cy="4270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6684828"/>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39712" y="114404"/>
            <a:ext cx="7733685" cy="888486"/>
          </a:xfrm>
        </p:spPr>
        <p:txBody>
          <a:bodyPr/>
          <a:lstStyle/>
          <a:p>
            <a:pPr algn="ctr"/>
            <a:r>
              <a:rPr lang="es-CR" dirty="0"/>
              <a:t>Índice</a:t>
            </a:r>
          </a:p>
        </p:txBody>
      </p:sp>
      <p:sp>
        <p:nvSpPr>
          <p:cNvPr id="4" name="3 Elipse"/>
          <p:cNvSpPr/>
          <p:nvPr/>
        </p:nvSpPr>
        <p:spPr>
          <a:xfrm>
            <a:off x="210181" y="1184788"/>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7</a:t>
            </a:r>
            <a:endParaRPr lang="es-CR" dirty="0"/>
          </a:p>
        </p:txBody>
      </p:sp>
      <p:sp>
        <p:nvSpPr>
          <p:cNvPr id="6" name="5 Elipse"/>
          <p:cNvSpPr/>
          <p:nvPr/>
        </p:nvSpPr>
        <p:spPr>
          <a:xfrm>
            <a:off x="210181" y="3313472"/>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8</a:t>
            </a:r>
          </a:p>
        </p:txBody>
      </p:sp>
      <p:sp>
        <p:nvSpPr>
          <p:cNvPr id="7" name="6 Elipse"/>
          <p:cNvSpPr/>
          <p:nvPr/>
        </p:nvSpPr>
        <p:spPr>
          <a:xfrm>
            <a:off x="210181" y="5397911"/>
            <a:ext cx="862781" cy="1209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9</a:t>
            </a:r>
          </a:p>
        </p:txBody>
      </p:sp>
      <p:sp>
        <p:nvSpPr>
          <p:cNvPr id="8" name="7 Rectángulo redondeado"/>
          <p:cNvSpPr/>
          <p:nvPr/>
        </p:nvSpPr>
        <p:spPr>
          <a:xfrm>
            <a:off x="1504348" y="1246237"/>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análisis</a:t>
            </a:r>
            <a:endParaRPr lang="es-CR" dirty="0"/>
          </a:p>
        </p:txBody>
      </p:sp>
      <p:sp>
        <p:nvSpPr>
          <p:cNvPr id="9" name="8 Rectángulo redondeado"/>
          <p:cNvSpPr/>
          <p:nvPr/>
        </p:nvSpPr>
        <p:spPr>
          <a:xfrm>
            <a:off x="1504348" y="337492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Árboles de decisión</a:t>
            </a:r>
            <a:endParaRPr lang="es-CR" dirty="0"/>
          </a:p>
        </p:txBody>
      </p:sp>
      <p:sp>
        <p:nvSpPr>
          <p:cNvPr id="17" name="16 Rectángulo redondeado"/>
          <p:cNvSpPr/>
          <p:nvPr/>
        </p:nvSpPr>
        <p:spPr>
          <a:xfrm>
            <a:off x="1504348" y="5459361"/>
            <a:ext cx="2344994" cy="1086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Árboles de regresión</a:t>
            </a:r>
            <a:endParaRPr lang="es-CR" dirty="0"/>
          </a:p>
        </p:txBody>
      </p:sp>
    </p:spTree>
    <p:extLst>
      <p:ext uri="{BB962C8B-B14F-4D97-AF65-F5344CB8AC3E}">
        <p14:creationId xmlns:p14="http://schemas.microsoft.com/office/powerpoint/2010/main" val="133828634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para decision tre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40"/>
            <a:ext cx="9144000" cy="666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267298"/>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496" y="1124744"/>
            <a:ext cx="9108504" cy="4525963"/>
          </a:xfrm>
        </p:spPr>
        <p:txBody>
          <a:bodyPr>
            <a:normAutofit/>
          </a:bodyPr>
          <a:lstStyle/>
          <a:p>
            <a:pPr marL="0" indent="0" algn="just">
              <a:buNone/>
            </a:pPr>
            <a:r>
              <a:rPr lang="es-CR" sz="2400" dirty="0" smtClean="0"/>
              <a:t>De igual forma, veremos el análisis de un árbol de regresión, enfatizando el árbol y evaluando sus resultados.</a:t>
            </a:r>
            <a:endParaRPr lang="es-CR" sz="2400" dirty="0"/>
          </a:p>
        </p:txBody>
      </p:sp>
      <p:sp>
        <p:nvSpPr>
          <p:cNvPr id="4" name="1 Título"/>
          <p:cNvSpPr>
            <a:spLocks noGrp="1"/>
          </p:cNvSpPr>
          <p:nvPr>
            <p:ph type="title"/>
          </p:nvPr>
        </p:nvSpPr>
        <p:spPr>
          <a:xfrm>
            <a:off x="457200" y="44624"/>
            <a:ext cx="8229600" cy="782960"/>
          </a:xfrm>
        </p:spPr>
        <p:txBody>
          <a:bodyPr/>
          <a:lstStyle/>
          <a:p>
            <a:r>
              <a:rPr lang="es-CR" dirty="0" smtClean="0"/>
              <a:t>Árboles de regresión</a:t>
            </a:r>
            <a:endParaRPr lang="es-CR"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204864"/>
            <a:ext cx="6219825"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4625277"/>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44624"/>
            <a:ext cx="8928992" cy="1143000"/>
          </a:xfrm>
        </p:spPr>
        <p:txBody>
          <a:bodyPr>
            <a:normAutofit/>
          </a:bodyPr>
          <a:lstStyle/>
          <a:p>
            <a:r>
              <a:rPr lang="es-CR" dirty="0" smtClean="0"/>
              <a:t>Etapas en el análisis de un árbol</a:t>
            </a:r>
            <a:endParaRPr lang="es-CR" dirty="0"/>
          </a:p>
        </p:txBody>
      </p:sp>
      <p:sp>
        <p:nvSpPr>
          <p:cNvPr id="3" name="2 Marcador de contenido"/>
          <p:cNvSpPr>
            <a:spLocks noGrp="1"/>
          </p:cNvSpPr>
          <p:nvPr>
            <p:ph idx="1"/>
          </p:nvPr>
        </p:nvSpPr>
        <p:spPr>
          <a:xfrm>
            <a:off x="35496" y="1484784"/>
            <a:ext cx="6408712" cy="5112568"/>
          </a:xfrm>
        </p:spPr>
        <p:txBody>
          <a:bodyPr>
            <a:normAutofit/>
          </a:bodyPr>
          <a:lstStyle/>
          <a:p>
            <a:pPr marL="0" indent="0">
              <a:buNone/>
            </a:pPr>
            <a:r>
              <a:rPr lang="es-CR" sz="2400" dirty="0" smtClean="0"/>
              <a:t>De forma general, las etapas son:</a:t>
            </a:r>
          </a:p>
          <a:p>
            <a:pPr marL="0" indent="0">
              <a:buNone/>
            </a:pPr>
            <a:endParaRPr lang="es-CR" sz="2400" dirty="0" smtClean="0"/>
          </a:p>
          <a:p>
            <a:pPr marL="457200" indent="-457200">
              <a:buAutoNum type="arabicPeriod"/>
            </a:pPr>
            <a:r>
              <a:rPr lang="es-CR" sz="2400" dirty="0"/>
              <a:t>Análisis descriptivo de las variables.</a:t>
            </a:r>
          </a:p>
          <a:p>
            <a:pPr marL="457200" indent="-457200">
              <a:buAutoNum type="arabicPeriod"/>
            </a:pPr>
            <a:r>
              <a:rPr lang="es-CR" sz="2400" dirty="0"/>
              <a:t>Estimación del modelo (predicción o clasificación).</a:t>
            </a:r>
          </a:p>
          <a:p>
            <a:pPr marL="457200" indent="-457200">
              <a:buAutoNum type="arabicPeriod"/>
            </a:pPr>
            <a:r>
              <a:rPr lang="es-CR" sz="2400" dirty="0"/>
              <a:t>La poda o las restricciones de los </a:t>
            </a:r>
            <a:r>
              <a:rPr lang="es-CR" sz="2400" dirty="0" smtClean="0"/>
              <a:t>árboles (en este curso esto no lo realizaremos).</a:t>
            </a:r>
            <a:endParaRPr lang="es-CR" sz="2400" dirty="0"/>
          </a:p>
          <a:p>
            <a:pPr marL="457200" indent="-457200">
              <a:buAutoNum type="arabicPeriod"/>
            </a:pPr>
            <a:r>
              <a:rPr lang="es-CR" sz="2400" dirty="0"/>
              <a:t>La predicción o clasificación de las variables</a:t>
            </a:r>
            <a:r>
              <a:rPr lang="es-CR" sz="2400" dirty="0" smtClean="0"/>
              <a:t>.</a:t>
            </a:r>
          </a:p>
          <a:p>
            <a:pPr marL="457200" indent="-457200">
              <a:buAutoNum type="arabicPeriod"/>
            </a:pPr>
            <a:r>
              <a:rPr lang="es-CR" sz="2400" dirty="0" smtClean="0"/>
              <a:t>Evaluación del modelo</a:t>
            </a:r>
            <a:endParaRPr lang="es-CR" sz="2400" dirty="0"/>
          </a:p>
          <a:p>
            <a:pPr marL="457200" indent="-457200">
              <a:buAutoNum type="arabicPeriod"/>
            </a:pPr>
            <a:r>
              <a:rPr lang="es-CR" sz="2400" dirty="0" smtClean="0"/>
              <a:t>Cambiar ciertos </a:t>
            </a:r>
            <a:r>
              <a:rPr lang="es-CR" sz="2400" dirty="0" err="1" smtClean="0"/>
              <a:t>hyper</a:t>
            </a:r>
            <a:r>
              <a:rPr lang="es-CR" sz="2400" dirty="0"/>
              <a:t>-</a:t>
            </a:r>
            <a:r>
              <a:rPr lang="es-CR" sz="2400" dirty="0" smtClean="0"/>
              <a:t>parámetros.</a:t>
            </a:r>
            <a:endParaRPr lang="es-CR" sz="2400" dirty="0"/>
          </a:p>
          <a:p>
            <a:pPr marL="0" indent="0">
              <a:buNone/>
            </a:pPr>
            <a:endParaRPr lang="es-CR" sz="2400" dirty="0"/>
          </a:p>
          <a:p>
            <a:pPr marL="0" indent="0">
              <a:buNone/>
            </a:pPr>
            <a:endParaRPr lang="es-CR" sz="2400" dirty="0"/>
          </a:p>
        </p:txBody>
      </p:sp>
      <p:pic>
        <p:nvPicPr>
          <p:cNvPr id="11266"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12067" r="13730"/>
          <a:stretch/>
        </p:blipFill>
        <p:spPr bwMode="auto">
          <a:xfrm>
            <a:off x="6300192" y="1547862"/>
            <a:ext cx="2736304" cy="504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214392"/>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3752"/>
            <a:ext cx="8229600" cy="710952"/>
          </a:xfrm>
        </p:spPr>
        <p:txBody>
          <a:bodyPr>
            <a:normAutofit fontScale="90000"/>
          </a:bodyPr>
          <a:lstStyle/>
          <a:p>
            <a:r>
              <a:rPr lang="es-CR" dirty="0" smtClean="0"/>
              <a:t>Conclusión: consulta de enlaces</a:t>
            </a:r>
            <a:endParaRPr lang="es-CR" dirty="0"/>
          </a:p>
        </p:txBody>
      </p:sp>
      <p:sp>
        <p:nvSpPr>
          <p:cNvPr id="4" name="Rectangle 1"/>
          <p:cNvSpPr>
            <a:spLocks noGrp="1" noChangeArrowheads="1"/>
          </p:cNvSpPr>
          <p:nvPr>
            <p:ph idx="1"/>
          </p:nvPr>
        </p:nvSpPr>
        <p:spPr bwMode="auto">
          <a:xfrm>
            <a:off x="107504" y="1700808"/>
            <a:ext cx="8856984" cy="4939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s-CR" sz="1500" dirty="0">
                <a:hlinkClick r:id="rId2"/>
              </a:rPr>
              <a:t>https://bookdown.org/content/2031/arboles-de-decision-parte-i.html</a:t>
            </a:r>
            <a:r>
              <a:rPr lang="es-CR" sz="1500" dirty="0"/>
              <a:t>  </a:t>
            </a:r>
            <a:r>
              <a:rPr lang="es-CR" sz="1500" dirty="0">
                <a:hlinkClick r:id="rId3"/>
              </a:rPr>
              <a:t>http://</a:t>
            </a:r>
            <a:r>
              <a:rPr lang="es-CR" sz="1500" dirty="0" smtClean="0">
                <a:hlinkClick r:id="rId3"/>
              </a:rPr>
              <a:t>academic.uprm.edu/eacuna/treesacuna.pdf</a:t>
            </a:r>
            <a:endParaRPr lang="es-CR" sz="1500" dirty="0"/>
          </a:p>
          <a:p>
            <a:pPr marL="0" indent="0">
              <a:buNone/>
            </a:pPr>
            <a:r>
              <a:rPr lang="es-CR" sz="1500" dirty="0">
                <a:hlinkClick r:id="rId4"/>
              </a:rPr>
              <a:t>http://www.oldemarrodriguez.com/yahoo_site_admin/assets/docs/Presentaci%C3%B3n_-_Arboles_de_Decisi%C3%B3n.234135906.pdf</a:t>
            </a:r>
            <a:r>
              <a:rPr lang="es-CR" sz="1500" dirty="0"/>
              <a:t> </a:t>
            </a:r>
          </a:p>
          <a:p>
            <a:pPr marL="0" indent="0">
              <a:buNone/>
            </a:pPr>
            <a:r>
              <a:rPr lang="es-CR" sz="1500" dirty="0" smtClean="0">
                <a:hlinkClick r:id="rId5"/>
              </a:rPr>
              <a:t>https</a:t>
            </a:r>
            <a:r>
              <a:rPr lang="es-CR" sz="1500" dirty="0">
                <a:hlinkClick r:id="rId5"/>
              </a:rPr>
              <a:t>://</a:t>
            </a:r>
            <a:r>
              <a:rPr lang="es-CR" sz="1500" dirty="0" smtClean="0">
                <a:hlinkClick r:id="rId5"/>
              </a:rPr>
              <a:t>rstudio-pubs-static.s3.amazonaws.com/356615_c67d8544df654a68be06a7c914304b25.html</a:t>
            </a:r>
            <a:endParaRPr lang="es-CR" sz="1500" dirty="0"/>
          </a:p>
          <a:p>
            <a:pPr marL="0" indent="0">
              <a:buNone/>
            </a:pPr>
            <a:r>
              <a:rPr lang="es-CR" sz="1500" dirty="0">
                <a:hlinkClick r:id="rId6"/>
              </a:rPr>
              <a:t>https://www.uv.es/mlejarza/actuariales/tam/arbolesdecision.pdf</a:t>
            </a:r>
            <a:r>
              <a:rPr lang="es-CR" sz="1500" dirty="0"/>
              <a:t> </a:t>
            </a:r>
          </a:p>
          <a:p>
            <a:pPr marL="0" indent="0">
              <a:buNone/>
            </a:pPr>
            <a:r>
              <a:rPr lang="es-CR" sz="1500" dirty="0"/>
              <a:t> </a:t>
            </a:r>
            <a:r>
              <a:rPr lang="es-CR" sz="1500" dirty="0">
                <a:hlinkClick r:id="rId7"/>
              </a:rPr>
              <a:t>https://</a:t>
            </a:r>
            <a:r>
              <a:rPr lang="es-CR" sz="1500" dirty="0" smtClean="0">
                <a:hlinkClick r:id="rId7"/>
              </a:rPr>
              <a:t>rpubs.com/jboscomendoza/arboles_decision_clasificacion</a:t>
            </a:r>
            <a:endParaRPr lang="es-CR" sz="1500" dirty="0"/>
          </a:p>
          <a:p>
            <a:pPr marL="0" indent="0">
              <a:buNone/>
            </a:pPr>
            <a:r>
              <a:rPr lang="es-CR" sz="1500" dirty="0">
                <a:hlinkClick r:id="rId8"/>
              </a:rPr>
              <a:t>https://rpubs.com/Cristina_Gil/arboles_ensemble</a:t>
            </a:r>
            <a:r>
              <a:rPr lang="es-CR" sz="1500" dirty="0"/>
              <a:t> </a:t>
            </a:r>
          </a:p>
          <a:p>
            <a:pPr marL="0" indent="0">
              <a:buNone/>
            </a:pPr>
            <a:r>
              <a:rPr lang="es-CR" sz="1500" dirty="0" smtClean="0">
                <a:hlinkClick r:id="rId9"/>
              </a:rPr>
              <a:t>https</a:t>
            </a:r>
            <a:r>
              <a:rPr lang="es-CR" sz="1500" dirty="0">
                <a:hlinkClick r:id="rId9"/>
              </a:rPr>
              <a:t>://</a:t>
            </a:r>
            <a:r>
              <a:rPr lang="es-CR" sz="1500" dirty="0" smtClean="0">
                <a:hlinkClick r:id="rId9"/>
              </a:rPr>
              <a:t>rpubs.com/elfenixsoy/arbol-veronica</a:t>
            </a:r>
            <a:endParaRPr lang="es-CR" sz="1500" dirty="0"/>
          </a:p>
          <a:p>
            <a:pPr marL="0" indent="0">
              <a:buNone/>
            </a:pPr>
            <a:r>
              <a:rPr lang="es-CR" sz="1500" dirty="0">
                <a:hlinkClick r:id="rId10"/>
              </a:rPr>
              <a:t>https://rpubs.com/amaurandi/ejemploTree</a:t>
            </a:r>
            <a:r>
              <a:rPr lang="es-CR" sz="1500" dirty="0"/>
              <a:t> </a:t>
            </a:r>
          </a:p>
          <a:p>
            <a:pPr marL="0" indent="0">
              <a:buNone/>
            </a:pPr>
            <a:r>
              <a:rPr lang="es-CR" sz="1500" dirty="0">
                <a:hlinkClick r:id="rId11"/>
              </a:rPr>
              <a:t>https://www.datanalytics.com/libro_r/arboles-de-decision.html</a:t>
            </a:r>
            <a:r>
              <a:rPr lang="es-CR" sz="1500" dirty="0"/>
              <a:t>  </a:t>
            </a:r>
          </a:p>
          <a:p>
            <a:pPr marL="0" indent="0">
              <a:buNone/>
            </a:pPr>
            <a:r>
              <a:rPr lang="es-CR" sz="1500" dirty="0">
                <a:hlinkClick r:id="rId11"/>
              </a:rPr>
              <a:t>https://www.datanalytics.com/libro_r/arboles-de-decision.html</a:t>
            </a:r>
            <a:r>
              <a:rPr lang="es-CR" sz="1500" dirty="0"/>
              <a:t> </a:t>
            </a:r>
          </a:p>
          <a:p>
            <a:pPr marL="0" indent="0">
              <a:buNone/>
            </a:pPr>
            <a:r>
              <a:rPr lang="es-CR" sz="1500" dirty="0" smtClean="0">
                <a:hlinkClick r:id="rId12"/>
              </a:rPr>
              <a:t>https</a:t>
            </a:r>
            <a:r>
              <a:rPr lang="es-CR" sz="1500" dirty="0">
                <a:hlinkClick r:id="rId12"/>
              </a:rPr>
              <a:t>://</a:t>
            </a:r>
            <a:r>
              <a:rPr lang="es-CR" sz="1500" dirty="0" smtClean="0">
                <a:hlinkClick r:id="rId12"/>
              </a:rPr>
              <a:t>rpubs.com/ryankelly/dtrees</a:t>
            </a:r>
            <a:endParaRPr lang="es-CR" sz="1500" dirty="0"/>
          </a:p>
          <a:p>
            <a:pPr marL="0" indent="0">
              <a:buNone/>
            </a:pPr>
            <a:r>
              <a:rPr lang="es-CR" sz="1500" dirty="0">
                <a:hlinkClick r:id="rId13"/>
              </a:rPr>
              <a:t>https://rpubs.com/minma/cart_with_rpart</a:t>
            </a:r>
            <a:r>
              <a:rPr lang="es-CR" sz="1500" dirty="0"/>
              <a:t>  </a:t>
            </a:r>
          </a:p>
          <a:p>
            <a:pPr marL="0" indent="0">
              <a:buNone/>
            </a:pPr>
            <a:r>
              <a:rPr lang="es-CR" sz="1500" dirty="0">
                <a:hlinkClick r:id="rId14"/>
              </a:rPr>
              <a:t>https://rpubs.com/anish20/decisionTreesinR</a:t>
            </a:r>
            <a:r>
              <a:rPr lang="es-CR" sz="1500" dirty="0"/>
              <a:t>  </a:t>
            </a:r>
          </a:p>
          <a:p>
            <a:pPr marL="0" indent="0">
              <a:buNone/>
            </a:pPr>
            <a:r>
              <a:rPr lang="es-CR" sz="1500" dirty="0">
                <a:hlinkClick r:id="rId15"/>
              </a:rPr>
              <a:t>https://rpubs.com/coleeagland/decisiontreesislr832</a:t>
            </a:r>
            <a:r>
              <a:rPr lang="es-CR" sz="1500" dirty="0"/>
              <a:t>  </a:t>
            </a:r>
          </a:p>
          <a:p>
            <a:pPr marL="0" indent="0">
              <a:buNone/>
            </a:pPr>
            <a:r>
              <a:rPr lang="es-CR" sz="1500" dirty="0">
                <a:hlinkClick r:id="rId16"/>
              </a:rPr>
              <a:t>https://rpubs.com/superseer/decision_trees_for_regression</a:t>
            </a:r>
            <a:r>
              <a:rPr lang="es-CR" sz="1500" dirty="0"/>
              <a:t> </a:t>
            </a:r>
          </a:p>
          <a:p>
            <a:pPr marL="0" indent="0">
              <a:buNone/>
            </a:pPr>
            <a:r>
              <a:rPr lang="es-CR" sz="1500" dirty="0" smtClean="0">
                <a:hlinkClick r:id="rId17"/>
              </a:rPr>
              <a:t>https</a:t>
            </a:r>
            <a:r>
              <a:rPr lang="es-CR" sz="1500" dirty="0">
                <a:hlinkClick r:id="rId17"/>
              </a:rPr>
              <a:t>://</a:t>
            </a:r>
            <a:r>
              <a:rPr lang="es-CR" sz="1500" dirty="0" smtClean="0">
                <a:hlinkClick r:id="rId17"/>
              </a:rPr>
              <a:t>rpubs.com/cyobero/regression-tree</a:t>
            </a:r>
            <a:endParaRPr lang="es-CR" sz="1500" dirty="0"/>
          </a:p>
          <a:p>
            <a:pPr marL="0" indent="0">
              <a:buNone/>
            </a:pPr>
            <a:r>
              <a:rPr lang="es-CR" sz="1500" dirty="0">
                <a:hlinkClick r:id="rId18"/>
              </a:rPr>
              <a:t>https://rpubs.com/blkdynamite/STAT6620HW5</a:t>
            </a:r>
            <a:r>
              <a:rPr lang="es-CR" sz="1500" dirty="0"/>
              <a:t> </a:t>
            </a:r>
          </a:p>
          <a:p>
            <a:pPr marL="0" indent="0">
              <a:buNone/>
            </a:pPr>
            <a:r>
              <a:rPr lang="es-CR" sz="1500" dirty="0" smtClean="0">
                <a:hlinkClick r:id="rId19"/>
              </a:rPr>
              <a:t>https</a:t>
            </a:r>
            <a:r>
              <a:rPr lang="es-CR" sz="1500" dirty="0">
                <a:hlinkClick r:id="rId19"/>
              </a:rPr>
              <a:t>://rpubs.com/Loy/decisiontree-regression</a:t>
            </a:r>
            <a:r>
              <a:rPr lang="es-CR" sz="1500" dirty="0"/>
              <a:t/>
            </a:r>
            <a:br>
              <a:rPr lang="es-CR" sz="1500" dirty="0"/>
            </a:br>
            <a:r>
              <a:rPr lang="es-CR" sz="1500" dirty="0" smtClean="0">
                <a:hlinkClick r:id="rId20"/>
              </a:rPr>
              <a:t>https</a:t>
            </a:r>
            <a:r>
              <a:rPr lang="es-CR" sz="1500" dirty="0">
                <a:hlinkClick r:id="rId20"/>
              </a:rPr>
              <a:t>://</a:t>
            </a:r>
            <a:r>
              <a:rPr lang="es-CR" sz="1500" dirty="0" smtClean="0">
                <a:hlinkClick r:id="rId20"/>
              </a:rPr>
              <a:t>rpubs.com/maulikpatel/218396</a:t>
            </a:r>
            <a:endParaRPr lang="es-CR" sz="1500" dirty="0"/>
          </a:p>
        </p:txBody>
      </p:sp>
      <p:sp>
        <p:nvSpPr>
          <p:cNvPr id="5" name="CuadroTexto 4"/>
          <p:cNvSpPr txBox="1"/>
          <p:nvPr/>
        </p:nvSpPr>
        <p:spPr>
          <a:xfrm>
            <a:off x="35496" y="836712"/>
            <a:ext cx="9001000" cy="830997"/>
          </a:xfrm>
          <a:prstGeom prst="rect">
            <a:avLst/>
          </a:prstGeom>
          <a:noFill/>
        </p:spPr>
        <p:txBody>
          <a:bodyPr wrap="square" rtlCol="0">
            <a:spAutoFit/>
          </a:bodyPr>
          <a:lstStyle/>
          <a:p>
            <a:r>
              <a:rPr lang="es-CR" sz="2400" dirty="0" smtClean="0"/>
              <a:t>Para ampliar el </a:t>
            </a:r>
            <a:r>
              <a:rPr lang="es-CR" sz="2400" dirty="0" err="1" smtClean="0"/>
              <a:t>tempa</a:t>
            </a:r>
            <a:r>
              <a:rPr lang="es-CR" sz="2400" dirty="0" smtClean="0"/>
              <a:t> del </a:t>
            </a:r>
            <a:r>
              <a:rPr lang="es-CR" sz="2400" dirty="0" err="1" smtClean="0"/>
              <a:t>Cluster</a:t>
            </a:r>
            <a:r>
              <a:rPr lang="es-CR" sz="2400" dirty="0" smtClean="0"/>
              <a:t> </a:t>
            </a:r>
            <a:r>
              <a:rPr lang="es-CR" sz="2400" dirty="0" err="1" smtClean="0"/>
              <a:t>Analysis</a:t>
            </a:r>
            <a:r>
              <a:rPr lang="es-CR" sz="2400" dirty="0" smtClean="0"/>
              <a:t>, pueden consultar los siguientes enlaces:</a:t>
            </a:r>
            <a:endParaRPr lang="es-CR" sz="2400" dirty="0"/>
          </a:p>
        </p:txBody>
      </p:sp>
    </p:spTree>
    <p:extLst>
      <p:ext uri="{BB962C8B-B14F-4D97-AF65-F5344CB8AC3E}">
        <p14:creationId xmlns:p14="http://schemas.microsoft.com/office/powerpoint/2010/main" val="143284810"/>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53752"/>
            <a:ext cx="8229600" cy="710952"/>
          </a:xfrm>
        </p:spPr>
        <p:txBody>
          <a:bodyPr>
            <a:normAutofit fontScale="90000"/>
          </a:bodyPr>
          <a:lstStyle/>
          <a:p>
            <a:r>
              <a:rPr lang="es-CR" dirty="0"/>
              <a:t>Conclusión: consulta de </a:t>
            </a:r>
            <a:r>
              <a:rPr lang="es-CR" dirty="0" smtClean="0"/>
              <a:t>libros</a:t>
            </a:r>
            <a:endParaRPr lang="es-CR" dirty="0"/>
          </a:p>
        </p:txBody>
      </p:sp>
      <p:sp>
        <p:nvSpPr>
          <p:cNvPr id="5" name="CuadroTexto 4"/>
          <p:cNvSpPr txBox="1"/>
          <p:nvPr/>
        </p:nvSpPr>
        <p:spPr>
          <a:xfrm>
            <a:off x="169168" y="980728"/>
            <a:ext cx="8363272" cy="461665"/>
          </a:xfrm>
          <a:prstGeom prst="rect">
            <a:avLst/>
          </a:prstGeom>
          <a:noFill/>
        </p:spPr>
        <p:txBody>
          <a:bodyPr wrap="square" rtlCol="0">
            <a:spAutoFit/>
          </a:bodyPr>
          <a:lstStyle/>
          <a:p>
            <a:r>
              <a:rPr lang="es-CR" sz="2400" dirty="0" smtClean="0"/>
              <a:t>Se recomienda la siguiente bibliografía:</a:t>
            </a:r>
            <a:endParaRPr lang="es-CR" sz="2400" dirty="0"/>
          </a:p>
        </p:txBody>
      </p:sp>
      <p:pic>
        <p:nvPicPr>
          <p:cNvPr id="1026" name="Picture 2" descr="Resultado de imagen para regression and decision trees in r b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98" y="1772816"/>
            <a:ext cx="30670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decision trees in r 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772816"/>
            <a:ext cx="2448272"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decision trees in r books"/>
          <p:cNvPicPr>
            <a:picLocks noChangeAspect="1" noChangeArrowheads="1"/>
          </p:cNvPicPr>
          <p:nvPr/>
        </p:nvPicPr>
        <p:blipFill rotWithShape="1">
          <a:blip r:embed="rId4">
            <a:extLst>
              <a:ext uri="{28A0092B-C50C-407E-A947-70E740481C1C}">
                <a14:useLocalDpi xmlns:a14="http://schemas.microsoft.com/office/drawing/2010/main" val="0"/>
              </a:ext>
            </a:extLst>
          </a:blip>
          <a:srcRect l="31336" t="2189" r="34943" b="4077"/>
          <a:stretch/>
        </p:blipFill>
        <p:spPr bwMode="auto">
          <a:xfrm>
            <a:off x="6372200" y="1772816"/>
            <a:ext cx="2667159"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56938"/>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96" y="1052736"/>
            <a:ext cx="6696744" cy="5616624"/>
          </a:xfrm>
        </p:spPr>
        <p:txBody>
          <a:bodyPr>
            <a:normAutofit lnSpcReduction="10000"/>
          </a:bodyPr>
          <a:lstStyle/>
          <a:p>
            <a:pPr marL="0" indent="0" algn="just">
              <a:buNone/>
            </a:pPr>
            <a:r>
              <a:rPr lang="es-CR" sz="2400" dirty="0" smtClean="0"/>
              <a:t>El presente capítulo abordo el análisis por árboles de decisión, desde un enfoque descriptivo y evaluativo del modelo.</a:t>
            </a:r>
          </a:p>
          <a:p>
            <a:pPr marL="0" indent="0" algn="just">
              <a:buNone/>
            </a:pPr>
            <a:endParaRPr lang="es-CR" sz="2400" dirty="0"/>
          </a:p>
          <a:p>
            <a:pPr marL="0" indent="0" algn="just">
              <a:buNone/>
            </a:pPr>
            <a:r>
              <a:rPr lang="es-CR" sz="2400" dirty="0" smtClean="0"/>
              <a:t>Se vieron los principios de los árboles de decisión, los dos tipos de árboles, las etapas del análisis, entre otros.</a:t>
            </a:r>
          </a:p>
          <a:p>
            <a:pPr marL="0" indent="0" algn="just">
              <a:buNone/>
            </a:pPr>
            <a:endParaRPr lang="es-CR" sz="2400" dirty="0"/>
          </a:p>
          <a:p>
            <a:pPr marL="0" indent="0" algn="just">
              <a:buNone/>
            </a:pPr>
            <a:r>
              <a:rPr lang="es-CR" sz="2400" dirty="0" smtClean="0"/>
              <a:t>Los árboles de decisión son utilizados para introducir a las personas en el mundo del machine </a:t>
            </a:r>
            <a:r>
              <a:rPr lang="es-CR" sz="2400" dirty="0" err="1" smtClean="0"/>
              <a:t>learning</a:t>
            </a:r>
            <a:r>
              <a:rPr lang="es-CR" sz="2400" dirty="0" smtClean="0"/>
              <a:t>.</a:t>
            </a:r>
          </a:p>
          <a:p>
            <a:pPr marL="0" indent="0" algn="just">
              <a:buNone/>
            </a:pPr>
            <a:endParaRPr lang="es-CR" sz="2400" dirty="0"/>
          </a:p>
          <a:p>
            <a:pPr marL="0" indent="0" algn="just">
              <a:buNone/>
            </a:pPr>
            <a:r>
              <a:rPr lang="es-CR" sz="2400" dirty="0" smtClean="0"/>
              <a:t>No olvidar que este curso toco un enfoque descriptivo de la estadística, sabiendo que falta cubrir el enfoque predictivo.</a:t>
            </a:r>
          </a:p>
        </p:txBody>
      </p:sp>
      <p:sp>
        <p:nvSpPr>
          <p:cNvPr id="4" name="Título 1"/>
          <p:cNvSpPr>
            <a:spLocks noGrp="1"/>
          </p:cNvSpPr>
          <p:nvPr>
            <p:ph type="title"/>
          </p:nvPr>
        </p:nvSpPr>
        <p:spPr>
          <a:xfrm>
            <a:off x="457200" y="269776"/>
            <a:ext cx="8229600" cy="710952"/>
          </a:xfrm>
        </p:spPr>
        <p:txBody>
          <a:bodyPr>
            <a:normAutofit fontScale="90000"/>
          </a:bodyPr>
          <a:lstStyle/>
          <a:p>
            <a:r>
              <a:rPr lang="es-CR" dirty="0" smtClean="0"/>
              <a:t>Conclusión</a:t>
            </a:r>
            <a:endParaRPr lang="es-CR" dirty="0"/>
          </a:p>
        </p:txBody>
      </p:sp>
      <p:pic>
        <p:nvPicPr>
          <p:cNvPr id="2052" name="Picture 4" descr="Resultado de imagen para decision tree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78" y="908720"/>
            <a:ext cx="1872207" cy="23042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decision tree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888" y="4005064"/>
            <a:ext cx="2064597"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234002"/>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2050" name="Picture 2" descr="Resultado de imagen para the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 y="0"/>
            <a:ext cx="914807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040354"/>
      </p:ext>
    </p:extLst>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07504" y="908720"/>
            <a:ext cx="7128792" cy="5832648"/>
          </a:xfrm>
        </p:spPr>
        <p:txBody>
          <a:bodyPr>
            <a:normAutofit fontScale="92500" lnSpcReduction="10000"/>
          </a:bodyPr>
          <a:lstStyle/>
          <a:p>
            <a:pPr marL="0" indent="0" algn="just">
              <a:buNone/>
            </a:pPr>
            <a:r>
              <a:rPr lang="es-CR" sz="2400" dirty="0" smtClean="0"/>
              <a:t>Los árboles de clasificación y regresión (CART= </a:t>
            </a:r>
            <a:r>
              <a:rPr lang="es-CR" sz="2400" dirty="0" err="1" smtClean="0"/>
              <a:t>Classification</a:t>
            </a:r>
            <a:r>
              <a:rPr lang="es-CR" sz="2400" dirty="0" smtClean="0"/>
              <a:t> and </a:t>
            </a:r>
            <a:r>
              <a:rPr lang="es-CR" sz="2400" dirty="0" err="1" smtClean="0"/>
              <a:t>Regression</a:t>
            </a:r>
            <a:r>
              <a:rPr lang="es-CR" sz="2400" dirty="0" smtClean="0"/>
              <a:t> </a:t>
            </a:r>
            <a:r>
              <a:rPr lang="es-CR" sz="2400" dirty="0" err="1" smtClean="0"/>
              <a:t>Trees</a:t>
            </a:r>
            <a:r>
              <a:rPr lang="es-CR" sz="2400" dirty="0" smtClean="0"/>
              <a:t>) son una alternativa al análisis tradicional de clasificación / discriminación o a la predicción tradicional (regresión).</a:t>
            </a:r>
          </a:p>
          <a:p>
            <a:pPr marL="0" indent="0" algn="just">
              <a:buNone/>
            </a:pPr>
            <a:endParaRPr lang="es-CR" sz="2400" dirty="0"/>
          </a:p>
          <a:p>
            <a:pPr marL="0" indent="0" algn="just">
              <a:buNone/>
            </a:pPr>
            <a:r>
              <a:rPr lang="es-CR" sz="2400" dirty="0" smtClean="0"/>
              <a:t>La ventaja de los árboles CART residen en su robustez a los </a:t>
            </a:r>
            <a:r>
              <a:rPr lang="es-CR" sz="2400" dirty="0" err="1" smtClean="0"/>
              <a:t>outliers</a:t>
            </a:r>
            <a:r>
              <a:rPr lang="es-CR" sz="2400" dirty="0" smtClean="0"/>
              <a:t>, la invariancia en la estructura de sus árboles de clasificación o de regresión a transformaciones monótonas de las variables independientes, y sobre todo, su interpretabilidad. </a:t>
            </a:r>
          </a:p>
          <a:p>
            <a:pPr marL="0" indent="0" algn="just">
              <a:buNone/>
            </a:pPr>
            <a:endParaRPr lang="es-CR" sz="2400" dirty="0"/>
          </a:p>
          <a:p>
            <a:pPr marL="0" indent="0" algn="just">
              <a:buNone/>
            </a:pPr>
            <a:r>
              <a:rPr lang="es-CR" sz="2400" dirty="0" smtClean="0"/>
              <a:t>En esencia, se trata de dar con un esquema de múltiples dicotomías o bifurcaciones, anidadas en forma de árbol, de manera que siguiendo cada una de las ramas del árbol obtengamos, al final, una predicción para la clase de pertenencia (clasificación) o para el valor que toma (regresión) los individuos que cumplen con las propiedades que se han ido exigiendo en las distintas bifurcaciones.</a:t>
            </a:r>
            <a:endParaRPr lang="es-CR" sz="2400" dirty="0"/>
          </a:p>
        </p:txBody>
      </p:sp>
      <p:sp>
        <p:nvSpPr>
          <p:cNvPr id="5" name="1 Título"/>
          <p:cNvSpPr>
            <a:spLocks noGrp="1"/>
          </p:cNvSpPr>
          <p:nvPr>
            <p:ph type="title"/>
          </p:nvPr>
        </p:nvSpPr>
        <p:spPr>
          <a:xfrm>
            <a:off x="467544" y="44624"/>
            <a:ext cx="8229600" cy="792088"/>
          </a:xfrm>
        </p:spPr>
        <p:txBody>
          <a:bodyPr>
            <a:normAutofit/>
          </a:bodyPr>
          <a:lstStyle/>
          <a:p>
            <a:r>
              <a:rPr lang="es-CR" dirty="0" smtClean="0"/>
              <a:t>Introducción</a:t>
            </a:r>
            <a:endParaRPr lang="es-CR" dirty="0"/>
          </a:p>
        </p:txBody>
      </p:sp>
      <p:pic>
        <p:nvPicPr>
          <p:cNvPr id="1026" name="Picture 2" descr="Resultado de imagen para decision tre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4416" y="1484784"/>
            <a:ext cx="1314218" cy="13142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054" t="12139" r="13721" b="13408"/>
          <a:stretch/>
        </p:blipFill>
        <p:spPr bwMode="auto">
          <a:xfrm>
            <a:off x="7549372" y="4077072"/>
            <a:ext cx="1364306"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59188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contenido"/>
          <p:cNvSpPr>
            <a:spLocks noGrp="1"/>
          </p:cNvSpPr>
          <p:nvPr>
            <p:ph idx="1"/>
          </p:nvPr>
        </p:nvSpPr>
        <p:spPr>
          <a:xfrm>
            <a:off x="128192" y="1124744"/>
            <a:ext cx="8836296" cy="5544616"/>
          </a:xfrm>
        </p:spPr>
        <p:txBody>
          <a:bodyPr>
            <a:normAutofit/>
          </a:bodyPr>
          <a:lstStyle/>
          <a:p>
            <a:pPr marL="0" indent="0" algn="just">
              <a:buNone/>
            </a:pPr>
            <a:r>
              <a:rPr lang="es-CR" sz="2400" dirty="0" smtClean="0"/>
              <a:t>Los árboles de decisión se construyen mediante un algoritmo conocido como segmentación recursiva, que es el proceso paso a paso para dicha construcción. Existen principalmente tres procedimientos: CHAID (Chi-</a:t>
            </a:r>
            <a:r>
              <a:rPr lang="es-CR" sz="2400" dirty="0" err="1" smtClean="0"/>
              <a:t>Squared</a:t>
            </a:r>
            <a:r>
              <a:rPr lang="es-CR" sz="2400" dirty="0" smtClean="0"/>
              <a:t> </a:t>
            </a:r>
            <a:r>
              <a:rPr lang="es-CR" sz="2400" dirty="0" err="1" smtClean="0"/>
              <a:t>Automatic</a:t>
            </a:r>
            <a:r>
              <a:rPr lang="es-CR" sz="2400" dirty="0" smtClean="0"/>
              <a:t> </a:t>
            </a:r>
            <a:r>
              <a:rPr lang="es-CR" sz="2400" dirty="0" err="1" smtClean="0"/>
              <a:t>Interaction</a:t>
            </a:r>
            <a:r>
              <a:rPr lang="es-CR" sz="2400" dirty="0" smtClean="0"/>
              <a:t> Detector), QUEST (Quick </a:t>
            </a:r>
            <a:r>
              <a:rPr lang="es-CR" sz="2400" dirty="0" err="1" smtClean="0"/>
              <a:t>Unbiased</a:t>
            </a:r>
            <a:r>
              <a:rPr lang="es-CR" sz="2400" dirty="0" smtClean="0"/>
              <a:t> </a:t>
            </a:r>
            <a:r>
              <a:rPr lang="es-CR" sz="2400" dirty="0" err="1" smtClean="0"/>
              <a:t>Efficient</a:t>
            </a:r>
            <a:r>
              <a:rPr lang="es-CR" sz="2400" dirty="0" smtClean="0"/>
              <a:t> </a:t>
            </a:r>
            <a:r>
              <a:rPr lang="es-CR" sz="2400" dirty="0" err="1" smtClean="0"/>
              <a:t>Statistical</a:t>
            </a:r>
            <a:r>
              <a:rPr lang="es-CR" sz="2400" dirty="0" smtClean="0"/>
              <a:t> </a:t>
            </a:r>
            <a:r>
              <a:rPr lang="es-CR" sz="2400" dirty="0" err="1" smtClean="0"/>
              <a:t>Tree</a:t>
            </a:r>
            <a:r>
              <a:rPr lang="es-CR" sz="2400" dirty="0" smtClean="0"/>
              <a:t>) y el CART, el cual será utilizado en el presente curso.</a:t>
            </a:r>
          </a:p>
          <a:p>
            <a:pPr marL="0" indent="0" algn="just">
              <a:buNone/>
            </a:pPr>
            <a:endParaRPr lang="es-CR" sz="2400" dirty="0"/>
          </a:p>
          <a:p>
            <a:pPr marL="0" indent="0" algn="just">
              <a:buNone/>
            </a:pPr>
            <a:endParaRPr lang="es-CR" sz="2400" dirty="0"/>
          </a:p>
        </p:txBody>
      </p:sp>
      <p:sp>
        <p:nvSpPr>
          <p:cNvPr id="5" name="1 Título"/>
          <p:cNvSpPr txBox="1">
            <a:spLocks/>
          </p:cNvSpPr>
          <p:nvPr/>
        </p:nvSpPr>
        <p:spPr>
          <a:xfrm>
            <a:off x="467544" y="116632"/>
            <a:ext cx="82296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Introducción</a:t>
            </a:r>
            <a:endParaRPr lang="es-CR" dirty="0"/>
          </a:p>
        </p:txBody>
      </p:sp>
      <p:pic>
        <p:nvPicPr>
          <p:cNvPr id="3074" name="Picture 2" descr="Resultado de imagen para CHA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717032"/>
            <a:ext cx="6624736"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224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07504" y="764704"/>
                <a:ext cx="8856984" cy="5976664"/>
              </a:xfrm>
            </p:spPr>
            <p:txBody>
              <a:bodyPr>
                <a:normAutofit fontScale="85000" lnSpcReduction="20000"/>
              </a:bodyPr>
              <a:lstStyle/>
              <a:p>
                <a:pPr marL="0" indent="0">
                  <a:buNone/>
                </a:pPr>
                <a:r>
                  <a:rPr lang="es-CR" sz="2400" b="1" u="sng" dirty="0" smtClean="0"/>
                  <a:t>Historia de los principales algoritmos de árboles</a:t>
                </a:r>
              </a:p>
              <a:p>
                <a:pPr marL="0" indent="0">
                  <a:buNone/>
                </a:pPr>
                <a:endParaRPr lang="es-CR" sz="2400" b="1" u="sng" dirty="0"/>
              </a:p>
              <a:p>
                <a:pPr marL="0" indent="0" algn="just">
                  <a:buNone/>
                </a:pPr>
                <a:r>
                  <a:rPr lang="es-CR" sz="2400" b="1" dirty="0"/>
                  <a:t>C4.5</a:t>
                </a:r>
                <a:r>
                  <a:rPr lang="es-CR" sz="2400" dirty="0"/>
                  <a:t>. Introducido por </a:t>
                </a:r>
                <a:r>
                  <a:rPr lang="es-CR" sz="2400" dirty="0" err="1"/>
                  <a:t>Quinlan</a:t>
                </a:r>
                <a:r>
                  <a:rPr lang="es-CR" sz="2400" dirty="0"/>
                  <a:t> (1993) dentro de la comunidad de “Machine </a:t>
                </a:r>
                <a:r>
                  <a:rPr lang="es-CR" sz="2400" dirty="0" err="1"/>
                  <a:t>Learning</a:t>
                </a:r>
                <a:r>
                  <a:rPr lang="es-CR" sz="2400" dirty="0"/>
                  <a:t>”. Es </a:t>
                </a:r>
                <a:r>
                  <a:rPr lang="es-CR" sz="2400" dirty="0" err="1"/>
                  <a:t>decendiente</a:t>
                </a:r>
                <a:r>
                  <a:rPr lang="es-CR" sz="2400" dirty="0"/>
                  <a:t> del ID3 (</a:t>
                </a:r>
                <a:r>
                  <a:rPr lang="es-CR" sz="2400" dirty="0" err="1"/>
                  <a:t>Quinlan</a:t>
                </a:r>
                <a:r>
                  <a:rPr lang="es-CR" sz="2400" dirty="0"/>
                  <a:t>, 1986). </a:t>
                </a:r>
                <a:endParaRPr lang="es-CR" sz="2400" dirty="0" smtClean="0"/>
              </a:p>
              <a:p>
                <a:pPr marL="0" indent="0" algn="just">
                  <a:buNone/>
                </a:pPr>
                <a:endParaRPr lang="es-CR" sz="2400" dirty="0" smtClean="0"/>
              </a:p>
              <a:p>
                <a:pPr marL="0" indent="0" algn="just">
                  <a:buNone/>
                </a:pPr>
                <a:r>
                  <a:rPr lang="es-CR" sz="2400" b="1" dirty="0" smtClean="0"/>
                  <a:t>CHAID</a:t>
                </a:r>
                <a:r>
                  <a:rPr lang="es-CR" sz="2400" dirty="0"/>
                  <a:t>. Significa “Chi-</a:t>
                </a:r>
                <a:r>
                  <a:rPr lang="es-CR" sz="2400" dirty="0" err="1"/>
                  <a:t>square</a:t>
                </a:r>
                <a:r>
                  <a:rPr lang="es-CR" sz="2400" dirty="0"/>
                  <a:t> </a:t>
                </a:r>
                <a:r>
                  <a:rPr lang="es-CR" sz="2400" dirty="0" err="1"/>
                  <a:t>automatic</a:t>
                </a:r>
                <a:r>
                  <a:rPr lang="es-CR" sz="2400" dirty="0"/>
                  <a:t> </a:t>
                </a:r>
                <a:r>
                  <a:rPr lang="es-CR" sz="2400" dirty="0" err="1"/>
                  <a:t>interaction</a:t>
                </a:r>
                <a:r>
                  <a:rPr lang="es-CR" sz="2400" dirty="0"/>
                  <a:t> </a:t>
                </a:r>
                <a:r>
                  <a:rPr lang="es-CR" sz="2400" dirty="0" err="1"/>
                  <a:t>detection</a:t>
                </a:r>
                <a:r>
                  <a:rPr lang="es-CR" sz="2400" dirty="0"/>
                  <a:t>”, fue introducido por </a:t>
                </a:r>
                <a:r>
                  <a:rPr lang="es-CR" sz="2400" dirty="0" err="1"/>
                  <a:t>Kass</a:t>
                </a:r>
                <a:r>
                  <a:rPr lang="es-CR" sz="2400" dirty="0"/>
                  <a:t> (1980) y es un derivado del THAID: “A </a:t>
                </a:r>
                <a:r>
                  <a:rPr lang="es-CR" sz="2400" dirty="0" err="1"/>
                  <a:t>sequential</a:t>
                </a:r>
                <a:r>
                  <a:rPr lang="es-CR" sz="2400" dirty="0"/>
                  <a:t> </a:t>
                </a:r>
                <a:r>
                  <a:rPr lang="es-CR" sz="2400" dirty="0" err="1"/>
                  <a:t>search</a:t>
                </a:r>
                <a:r>
                  <a:rPr lang="es-CR" sz="2400" dirty="0"/>
                  <a:t> </a:t>
                </a:r>
                <a:r>
                  <a:rPr lang="es-CR" sz="2400" dirty="0" err="1"/>
                  <a:t>program</a:t>
                </a:r>
                <a:r>
                  <a:rPr lang="es-CR" sz="2400" dirty="0"/>
                  <a:t> </a:t>
                </a:r>
                <a:r>
                  <a:rPr lang="es-CR" sz="2400" dirty="0" err="1"/>
                  <a:t>for</a:t>
                </a:r>
                <a:r>
                  <a:rPr lang="es-CR" sz="2400" dirty="0"/>
                  <a:t> </a:t>
                </a:r>
                <a:r>
                  <a:rPr lang="es-CR" sz="2400" dirty="0" err="1"/>
                  <a:t>the</a:t>
                </a:r>
                <a:r>
                  <a:rPr lang="es-CR" sz="2400" dirty="0"/>
                  <a:t> </a:t>
                </a:r>
                <a:r>
                  <a:rPr lang="es-CR" sz="2400" dirty="0" err="1"/>
                  <a:t>analysis</a:t>
                </a:r>
                <a:r>
                  <a:rPr lang="es-CR" sz="2400" dirty="0"/>
                  <a:t> of nominal </a:t>
                </a:r>
                <a:r>
                  <a:rPr lang="es-CR" sz="2400" dirty="0" err="1"/>
                  <a:t>scale</a:t>
                </a:r>
                <a:r>
                  <a:rPr lang="es-CR" sz="2400" dirty="0"/>
                  <a:t> </a:t>
                </a:r>
                <a:r>
                  <a:rPr lang="es-CR" sz="2400" dirty="0" err="1"/>
                  <a:t>dependent</a:t>
                </a:r>
                <a:r>
                  <a:rPr lang="es-CR" sz="2400" dirty="0"/>
                  <a:t> variables” (Morgan and Messenger, 1973). El criterio para </a:t>
                </a:r>
                <a:r>
                  <a:rPr lang="es-CR" sz="2400" dirty="0" err="1"/>
                  <a:t>particionar</a:t>
                </a:r>
                <a:r>
                  <a:rPr lang="es-CR" sz="2400" dirty="0"/>
                  <a:t> está basado </a:t>
                </a:r>
                <a:r>
                  <a:rPr lang="es-CR" sz="2400" dirty="0" smtClean="0"/>
                  <a:t>en </a:t>
                </a:r>
                <a14:m>
                  <m:oMath xmlns:m="http://schemas.openxmlformats.org/officeDocument/2006/math">
                    <m:sSup>
                      <m:sSupPr>
                        <m:ctrlPr>
                          <a:rPr lang="es-CR" sz="2400" i="1" smtClean="0">
                            <a:latin typeface="Cambria Math"/>
                            <a:ea typeface="Cambria Math"/>
                          </a:rPr>
                        </m:ctrlPr>
                      </m:sSupPr>
                      <m:e>
                        <m:r>
                          <a:rPr lang="es-CR" sz="2400" i="1">
                            <a:latin typeface="Cambria Math"/>
                            <a:ea typeface="Cambria Math"/>
                          </a:rPr>
                          <m:t>𝜒</m:t>
                        </m:r>
                      </m:e>
                      <m:sup>
                        <m:r>
                          <a:rPr lang="es-CR" sz="2400" b="0" i="1" smtClean="0">
                            <a:latin typeface="Cambria Math"/>
                            <a:ea typeface="Cambria Math"/>
                          </a:rPr>
                          <m:t>2</m:t>
                        </m:r>
                      </m:sup>
                    </m:sSup>
                  </m:oMath>
                </a14:m>
                <a:r>
                  <a:rPr lang="es-CR" sz="2400" dirty="0" smtClean="0"/>
                  <a:t>. </a:t>
                </a:r>
              </a:p>
              <a:p>
                <a:pPr marL="0" indent="0" algn="just">
                  <a:buNone/>
                </a:pPr>
                <a:endParaRPr lang="es-CR" sz="2400" dirty="0" smtClean="0"/>
              </a:p>
              <a:p>
                <a:pPr marL="0" indent="0" algn="just">
                  <a:buNone/>
                </a:pPr>
                <a:r>
                  <a:rPr lang="es-CR" sz="2400" b="1" dirty="0" err="1" smtClean="0"/>
                  <a:t>NewId</a:t>
                </a:r>
                <a:r>
                  <a:rPr lang="es-CR" sz="2400" dirty="0"/>
                  <a:t>. (</a:t>
                </a:r>
                <a:r>
                  <a:rPr lang="es-CR" sz="2400" dirty="0" err="1"/>
                  <a:t>Boswell</a:t>
                </a:r>
                <a:r>
                  <a:rPr lang="es-CR" sz="2400" dirty="0"/>
                  <a:t>, 1990). Es descendiente del ID3 (</a:t>
                </a:r>
                <a:r>
                  <a:rPr lang="es-CR" sz="2400" dirty="0" err="1"/>
                  <a:t>Quinlan</a:t>
                </a:r>
                <a:r>
                  <a:rPr lang="es-CR" sz="2400" dirty="0"/>
                  <a:t>, 1986) </a:t>
                </a:r>
                <a:endParaRPr lang="es-CR" sz="2400" dirty="0" smtClean="0"/>
              </a:p>
              <a:p>
                <a:pPr marL="0" indent="0" algn="just">
                  <a:buNone/>
                </a:pPr>
                <a:endParaRPr lang="es-CR" sz="2400" dirty="0" smtClean="0"/>
              </a:p>
              <a:p>
                <a:pPr marL="0" indent="0" algn="just">
                  <a:buNone/>
                </a:pPr>
                <a:r>
                  <a:rPr lang="es-CR" sz="2400" b="1" dirty="0" smtClean="0"/>
                  <a:t>CART</a:t>
                </a:r>
                <a:r>
                  <a:rPr lang="es-CR" sz="2400" dirty="0"/>
                  <a:t>. Introducido por </a:t>
                </a:r>
                <a:r>
                  <a:rPr lang="es-CR" sz="2400" dirty="0" err="1"/>
                  <a:t>Breiman</a:t>
                </a:r>
                <a:r>
                  <a:rPr lang="es-CR" sz="2400" dirty="0"/>
                  <a:t> et al. (1984), propiamente es un algoritmo de árboles de decisión binario. Existe una versión similar llamada </a:t>
                </a:r>
                <a:r>
                  <a:rPr lang="es-CR" sz="2400" dirty="0" err="1"/>
                  <a:t>IndCART</a:t>
                </a:r>
                <a:r>
                  <a:rPr lang="es-CR" sz="2400" dirty="0"/>
                  <a:t> y que está disponible en el paquete IND distribuido por la NASA. RPART (</a:t>
                </a:r>
                <a:r>
                  <a:rPr lang="es-CR" sz="2400" dirty="0" err="1"/>
                  <a:t>PARTicionamiento</a:t>
                </a:r>
                <a:r>
                  <a:rPr lang="es-CR" sz="2400" dirty="0"/>
                  <a:t> Recursivo), una versión de CART esta disponible en R. </a:t>
                </a:r>
                <a:endParaRPr lang="es-CR" sz="2400" dirty="0" smtClean="0"/>
              </a:p>
              <a:p>
                <a:pPr marL="0" indent="0" algn="just">
                  <a:buNone/>
                </a:pPr>
                <a:endParaRPr lang="es-CR" sz="2400" dirty="0" smtClean="0"/>
              </a:p>
              <a:p>
                <a:pPr marL="0" indent="0" algn="just">
                  <a:buNone/>
                </a:pPr>
                <a:r>
                  <a:rPr lang="es-CR" sz="2400" b="1" dirty="0" smtClean="0"/>
                  <a:t>Arboles </a:t>
                </a:r>
                <a:r>
                  <a:rPr lang="es-CR" sz="2400" b="1" dirty="0"/>
                  <a:t>Bayesianos</a:t>
                </a:r>
                <a:r>
                  <a:rPr lang="es-CR" sz="2400" dirty="0"/>
                  <a:t>: Está basado en aplicación de métodos Bayesianos a arboles de decisión. </a:t>
                </a:r>
                <a:r>
                  <a:rPr lang="es-CR" sz="2400" dirty="0" err="1"/>
                  <a:t>Buntine</a:t>
                </a:r>
                <a:r>
                  <a:rPr lang="es-CR" sz="2400" dirty="0"/>
                  <a:t> (1992). Disponible en el paquete IND distribuido por la NASA. </a:t>
                </a:r>
                <a:endParaRPr lang="es-CR" sz="2400" dirty="0" smtClean="0"/>
              </a:p>
              <a:p>
                <a:pPr marL="0" indent="0" algn="just">
                  <a:buNone/>
                </a:pPr>
                <a:endParaRPr lang="es-CR" sz="2400" dirty="0" smtClean="0"/>
              </a:p>
              <a:p>
                <a:pPr marL="0" indent="0" algn="just">
                  <a:buNone/>
                </a:pPr>
                <a:r>
                  <a:rPr lang="es-CR" sz="2400" b="1" dirty="0" smtClean="0"/>
                  <a:t>CN2</a:t>
                </a:r>
                <a:r>
                  <a:rPr lang="es-CR" sz="2400" dirty="0"/>
                  <a:t>. Introducido por Clark and </a:t>
                </a:r>
                <a:r>
                  <a:rPr lang="es-CR" sz="2400" dirty="0" err="1"/>
                  <a:t>Niblett</a:t>
                </a:r>
                <a:r>
                  <a:rPr lang="es-CR" sz="2400" dirty="0"/>
                  <a:t> (1989).</a:t>
                </a:r>
                <a:endParaRPr lang="es-CR" sz="2400" b="1" u="sng" dirty="0" smtClean="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07504" y="764704"/>
                <a:ext cx="8856984" cy="5976664"/>
              </a:xfrm>
              <a:blipFill rotWithShape="1">
                <a:blip r:embed="rId2"/>
                <a:stretch>
                  <a:fillRect l="-757" t="-1427" r="-688" b="-1325"/>
                </a:stretch>
              </a:blipFill>
            </p:spPr>
            <p:txBody>
              <a:bodyPr/>
              <a:lstStyle/>
              <a:p>
                <a:r>
                  <a:rPr lang="es-CR">
                    <a:noFill/>
                  </a:rPr>
                  <a:t> </a:t>
                </a:r>
              </a:p>
            </p:txBody>
          </p:sp>
        </mc:Fallback>
      </mc:AlternateContent>
      <p:sp>
        <p:nvSpPr>
          <p:cNvPr id="4" name="1 Título"/>
          <p:cNvSpPr txBox="1">
            <a:spLocks/>
          </p:cNvSpPr>
          <p:nvPr/>
        </p:nvSpPr>
        <p:spPr>
          <a:xfrm>
            <a:off x="467544" y="44624"/>
            <a:ext cx="82296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R" dirty="0" smtClean="0"/>
              <a:t>Introducción</a:t>
            </a:r>
            <a:endParaRPr lang="es-CR" dirty="0"/>
          </a:p>
        </p:txBody>
      </p:sp>
    </p:spTree>
    <p:extLst>
      <p:ext uri="{BB962C8B-B14F-4D97-AF65-F5344CB8AC3E}">
        <p14:creationId xmlns:p14="http://schemas.microsoft.com/office/powerpoint/2010/main" val="1229649147"/>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1327</TotalTime>
  <Words>3377</Words>
  <Application>Microsoft Office PowerPoint</Application>
  <PresentationFormat>Presentación en pantalla (4:3)</PresentationFormat>
  <Paragraphs>377</Paragraphs>
  <Slides>65</Slides>
  <Notes>0</Notes>
  <HiddenSlides>0</HiddenSlides>
  <MMClips>0</MMClips>
  <ScaleCrop>false</ScaleCrop>
  <HeadingPairs>
    <vt:vector size="4" baseType="variant">
      <vt:variant>
        <vt:lpstr>Tema</vt:lpstr>
      </vt:variant>
      <vt:variant>
        <vt:i4>1</vt:i4>
      </vt:variant>
      <vt:variant>
        <vt:lpstr>Títulos de diapositiva</vt:lpstr>
      </vt:variant>
      <vt:variant>
        <vt:i4>65</vt:i4>
      </vt:variant>
    </vt:vector>
  </HeadingPairs>
  <TitlesOfParts>
    <vt:vector size="66" baseType="lpstr">
      <vt:lpstr>Tema de Office</vt:lpstr>
      <vt:lpstr>Árboles de decisión</vt:lpstr>
      <vt:lpstr>Índice</vt:lpstr>
      <vt:lpstr>Índice</vt:lpstr>
      <vt:lpstr>Índice</vt:lpstr>
      <vt:lpstr>Presentación de PowerPoint</vt:lpstr>
      <vt:lpstr>Presentación de PowerPoint</vt:lpstr>
      <vt:lpstr>Introducción</vt:lpstr>
      <vt:lpstr>Presentación de PowerPoint</vt:lpstr>
      <vt:lpstr>Presentación de PowerPoint</vt:lpstr>
      <vt:lpstr>Presentación de PowerPoint</vt:lpstr>
      <vt:lpstr>Presentación de PowerPoint</vt:lpstr>
      <vt:lpstr>Índice</vt:lpstr>
      <vt:lpstr>Principios de los árboles de decisión </vt:lpstr>
      <vt:lpstr>Principios de los árboles de decisión </vt:lpstr>
      <vt:lpstr>Presentación de PowerPoint</vt:lpstr>
      <vt:lpstr>Principios de los árboles de decisión </vt:lpstr>
      <vt:lpstr>Presentación de PowerPoint</vt:lpstr>
      <vt:lpstr>Índice</vt:lpstr>
      <vt:lpstr>Terminología</vt:lpstr>
      <vt:lpstr>Presentación de PowerPoint</vt:lpstr>
      <vt:lpstr>Terminología</vt:lpstr>
      <vt:lpstr>Terminología</vt:lpstr>
      <vt:lpstr>Terminología</vt:lpstr>
      <vt:lpstr>Índice</vt:lpstr>
      <vt:lpstr>Árbol de regresión vs árbol de clasificación</vt:lpstr>
      <vt:lpstr>Presentación de PowerPoint</vt:lpstr>
      <vt:lpstr>Índice</vt:lpstr>
      <vt:lpstr>Partición / ramificación</vt:lpstr>
      <vt:lpstr>Partición / ramificación</vt:lpstr>
      <vt:lpstr>Partición / ramificación</vt:lpstr>
      <vt:lpstr>Partición / ramificación</vt:lpstr>
      <vt:lpstr>Partición / ramificación</vt:lpstr>
      <vt:lpstr>Partición / ramificación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Estimación, sobre ajuste y la poda</vt:lpstr>
      <vt:lpstr>Estimación, sobre ajuste y la poda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Índice</vt:lpstr>
      <vt:lpstr>Árboles de clasificación</vt:lpstr>
      <vt:lpstr>Índice</vt:lpstr>
      <vt:lpstr>Árboles de regresión</vt:lpstr>
      <vt:lpstr>Índice</vt:lpstr>
      <vt:lpstr>Árboles de regresión</vt:lpstr>
      <vt:lpstr>Etapas en el análisis de un árbol</vt:lpstr>
      <vt:lpstr>Conclusión: consulta de enlaces</vt:lpstr>
      <vt:lpstr>Conclusión: consulta de libros</vt:lpstr>
      <vt:lpstr>Conclusión</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Árboles de decisión</dc:title>
  <dc:creator>Oscar Centeno Mora</dc:creator>
  <cp:lastModifiedBy>Oscar Centeno Mora</cp:lastModifiedBy>
  <cp:revision>78</cp:revision>
  <dcterms:created xsi:type="dcterms:W3CDTF">2017-06-20T16:14:24Z</dcterms:created>
  <dcterms:modified xsi:type="dcterms:W3CDTF">2019-06-19T19:41:59Z</dcterms:modified>
</cp:coreProperties>
</file>